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1.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Lst>
  <p:sldSz cx="9144000" cy="6858000" type="screen4x3"/>
  <p:notesSz cx="6807200" cy="99393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0" roundtripDataSignature="AMtx7mhnygszyJU7zEHQwUeW2efOyRp8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2D227A-0F2D-4634-850D-8BA72F5EAAA2}">
  <a:tblStyle styleId="{712D227A-0F2D-4634-850D-8BA72F5EAAA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4E35C60-682D-466F-873E-8FFDD1E15FDD}" styleName="Table_1">
    <a:wholeTbl>
      <a:tcTxStyle b="off" i="off">
        <a:font>
          <a:latin typeface="Times New Roman"/>
          <a:ea typeface="Times New Roman"/>
          <a:cs typeface="Times New Roman"/>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5DD46DE-E7F5-4A75-B58C-97CA0D8B58AE}" styleName="Table_2">
    <a:wholeTbl>
      <a:tcTxStyle b="off" i="off">
        <a:font>
          <a:latin typeface="Times New Roman"/>
          <a:ea typeface="Times New Roman"/>
          <a:cs typeface="Times New Roman"/>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Times New Roman"/>
          <a:ea typeface="Times New Roman"/>
          <a:cs typeface="Times New Roman"/>
        </a:font>
        <a:schemeClr val="lt1"/>
      </a:tcTxStyle>
      <a:tcStyle>
        <a:tcBdr/>
        <a:fill>
          <a:solidFill>
            <a:schemeClr val="accent1"/>
          </a:solidFill>
        </a:fill>
      </a:tcStyle>
    </a:lastCol>
    <a:firstCol>
      <a:tcTxStyle b="on" i="off">
        <a:font>
          <a:latin typeface="Times New Roman"/>
          <a:ea typeface="Times New Roman"/>
          <a:cs typeface="Times New Roman"/>
        </a:font>
        <a:schemeClr val="lt1"/>
      </a:tcTxStyle>
      <a:tcStyle>
        <a:tcBdr/>
        <a:fill>
          <a:solidFill>
            <a:schemeClr val="accent1"/>
          </a:solidFill>
        </a:fill>
      </a:tcStyle>
    </a:firstCol>
    <a:lastRow>
      <a:tcTxStyle b="on" i="off">
        <a:font>
          <a:latin typeface="Times New Roman"/>
          <a:ea typeface="Times New Roman"/>
          <a:cs typeface="Times New Roman"/>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imes New Roman"/>
          <a:ea typeface="Times New Roman"/>
          <a:cs typeface="Times New Roman"/>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264" y="9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2949786" cy="496968"/>
          </a:xfrm>
          <a:prstGeom prst="rect">
            <a:avLst/>
          </a:prstGeom>
          <a:noFill/>
          <a:ln>
            <a:noFill/>
          </a:ln>
        </p:spPr>
        <p:txBody>
          <a:bodyPr spcFirstLastPara="1" wrap="square" lIns="95364" tIns="47682" rIns="95364" bIns="47682"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5840" y="0"/>
            <a:ext cx="2949786" cy="496968"/>
          </a:xfrm>
          <a:prstGeom prst="rect">
            <a:avLst/>
          </a:prstGeom>
          <a:noFill/>
          <a:ln>
            <a:noFill/>
          </a:ln>
        </p:spPr>
        <p:txBody>
          <a:bodyPr spcFirstLastPara="1" wrap="square" lIns="95364" tIns="47682" rIns="95364" bIns="47682"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lvl1pPr marL="457200" marR="0" lvl="0" indent="-317500" algn="l" rtl="0">
              <a:spcBef>
                <a:spcPts val="0"/>
              </a:spcBef>
              <a:spcAft>
                <a:spcPts val="0"/>
              </a:spcAft>
              <a:buClr>
                <a:schemeClr val="dk1"/>
              </a:buClr>
              <a:buSzPts val="1400"/>
              <a:buFont typeface="Arial"/>
              <a:buChar char="•"/>
              <a:defRPr sz="1400" b="0" i="0" u="none" strike="noStrike" cap="none">
                <a:solidFill>
                  <a:schemeClr val="dk1"/>
                </a:solidFill>
                <a:latin typeface="DFKai-SB"/>
                <a:ea typeface="DFKai-SB"/>
                <a:cs typeface="DFKai-SB"/>
                <a:sym typeface="DFKai-SB"/>
              </a:defRPr>
            </a:lvl1pPr>
            <a:lvl2pPr marL="914400" marR="0" lvl="1" indent="-317500" algn="l" rtl="0">
              <a:spcBef>
                <a:spcPts val="0"/>
              </a:spcBef>
              <a:spcAft>
                <a:spcPts val="0"/>
              </a:spcAft>
              <a:buClr>
                <a:schemeClr val="dk1"/>
              </a:buClr>
              <a:buSzPts val="1400"/>
              <a:buFont typeface="Noto Sans Symbols"/>
              <a:buChar char="⮚"/>
              <a:defRPr sz="1400" b="0" i="0" u="none" strike="noStrike" cap="none">
                <a:solidFill>
                  <a:schemeClr val="dk1"/>
                </a:solidFill>
                <a:latin typeface="DFKai-SB"/>
                <a:ea typeface="DFKai-SB"/>
                <a:cs typeface="DFKai-SB"/>
                <a:sym typeface="DFKai-SB"/>
              </a:defRPr>
            </a:lvl2pPr>
            <a:lvl3pPr marL="1371600" marR="0" lvl="2" indent="-228600" algn="l" rtl="0">
              <a:spcBef>
                <a:spcPts val="0"/>
              </a:spcBef>
              <a:spcAft>
                <a:spcPts val="0"/>
              </a:spcAft>
              <a:buSzPts val="1400"/>
              <a:buNone/>
              <a:defRPr sz="1400" b="0" i="0" u="none" strike="noStrike" cap="none">
                <a:solidFill>
                  <a:schemeClr val="dk1"/>
                </a:solidFill>
                <a:latin typeface="DFKai-SB"/>
                <a:ea typeface="DFKai-SB"/>
                <a:cs typeface="DFKai-SB"/>
                <a:sym typeface="DFKai-SB"/>
              </a:defRPr>
            </a:lvl3pPr>
            <a:lvl4pPr marL="1828800" marR="0" lvl="3" indent="-228600" algn="l" rtl="0">
              <a:spcBef>
                <a:spcPts val="0"/>
              </a:spcBef>
              <a:spcAft>
                <a:spcPts val="0"/>
              </a:spcAft>
              <a:buSzPts val="1400"/>
              <a:buNone/>
              <a:defRPr sz="1400" b="0" i="0" u="none" strike="noStrike" cap="none">
                <a:solidFill>
                  <a:schemeClr val="dk1"/>
                </a:solidFill>
                <a:latin typeface="DFKai-SB"/>
                <a:ea typeface="DFKai-SB"/>
                <a:cs typeface="DFKai-SB"/>
                <a:sym typeface="DFKai-SB"/>
              </a:defRPr>
            </a:lvl4pPr>
            <a:lvl5pPr marL="2286000" marR="0" lvl="4" indent="-228600" algn="l" rtl="0">
              <a:spcBef>
                <a:spcPts val="0"/>
              </a:spcBef>
              <a:spcAft>
                <a:spcPts val="0"/>
              </a:spcAft>
              <a:buSzPts val="1400"/>
              <a:buNone/>
              <a:defRPr sz="1400" b="0" i="0" u="none" strike="noStrike" cap="none">
                <a:solidFill>
                  <a:schemeClr val="dk1"/>
                </a:solidFill>
                <a:latin typeface="DFKai-SB"/>
                <a:ea typeface="DFKai-SB"/>
                <a:cs typeface="DFKai-SB"/>
                <a:sym typeface="DFKai-SB"/>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9440646"/>
            <a:ext cx="2949786" cy="496968"/>
          </a:xfrm>
          <a:prstGeom prst="rect">
            <a:avLst/>
          </a:prstGeom>
          <a:noFill/>
          <a:ln>
            <a:noFill/>
          </a:ln>
        </p:spPr>
        <p:txBody>
          <a:bodyPr spcFirstLastPara="1" wrap="square" lIns="95364" tIns="47682" rIns="95364" bIns="47682"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sz="1300" smtClean="0">
                <a:solidFill>
                  <a:schemeClr val="dk1"/>
                </a:solidFill>
                <a:latin typeface="Calibri"/>
                <a:ea typeface="Calibri"/>
                <a:cs typeface="Calibri"/>
                <a:sym typeface="Calibri"/>
              </a:rPr>
              <a:pPr algn="r"/>
              <a:t>‹#›</a:t>
            </a:fld>
            <a:endParaRPr lang="en-US"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sz="1300"/>
              <a:pPr algn="r"/>
              <a:t>1</a:t>
            </a:fld>
            <a:endParaRPr sz="1300"/>
          </a:p>
        </p:txBody>
      </p:sp>
      <p:sp>
        <p:nvSpPr>
          <p:cNvPr id="30" name="Google Shape;30;p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 name="Google Shape;31;p1: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dirty="0">
              <a:latin typeface="DFKai-SB"/>
              <a:ea typeface="DFKai-SB"/>
              <a:cs typeface="DFKai-SB"/>
              <a:sym typeface="DFKai-SB"/>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0: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3" name="Google Shape;93;p1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0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00: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874" name="Google Shape;874;p100: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884" name="Google Shape;884;p10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10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896" name="Google Shape;896;p10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10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05" name="Google Shape;905;p10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0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104: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913" name="Google Shape;913;p104: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10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22" name="Google Shape;922;p10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10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31" name="Google Shape;931;p10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10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p107: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944" name="Google Shape;944;p107: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108: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959" name="Google Shape;959;p108: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0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70" name="Google Shape;970;p10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9" name="Google Shape;99;p1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1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110: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981" name="Google Shape;981;p110: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1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990" name="Google Shape;990;p11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1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112: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1000" name="Google Shape;1000;p112: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1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113: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1011" name="Google Shape;1011;p113: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113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05" name="Google Shape;105;p1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12" name="Google Shape;112;p1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19" name="Google Shape;119;p1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26" name="Google Shape;126;p1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32" name="Google Shape;132;p1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7: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39" name="Google Shape;139;p1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46" name="Google Shape;146;p1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53" name="Google Shape;153;p1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2: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0" indent="0">
              <a:buNone/>
            </a:pPr>
            <a:endParaRPr/>
          </a:p>
        </p:txBody>
      </p:sp>
      <p:sp>
        <p:nvSpPr>
          <p:cNvPr id="40" name="Google Shape;40;p2: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20: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0" indent="0">
              <a:buNone/>
            </a:pPr>
            <a:endParaRPr/>
          </a:p>
        </p:txBody>
      </p:sp>
      <p:sp>
        <p:nvSpPr>
          <p:cNvPr id="161" name="Google Shape;161;p20: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68" name="Google Shape;168;p2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75" name="Google Shape;175;p2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82" name="Google Shape;182;p2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89" name="Google Shape;189;p2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196" name="Google Shape;196;p2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03" name="Google Shape;203;p2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7: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10" name="Google Shape;210;p2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17" name="Google Shape;217;p2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24" name="Google Shape;224;p2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7" name="Google Shape;47;p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31" name="Google Shape;231;p3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38" name="Google Shape;238;p3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45" name="Google Shape;245;p3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252" name="Google Shape;252;p3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4: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144173"/>
            <a:r>
              <a:rPr lang="zh-TW"/>
              <a:t>電腦犯罪的偵查，到目前仍沒有標準的處理流程，此處只是介紹一般執行的程序。</a:t>
            </a:r>
            <a:endParaRPr/>
          </a:p>
        </p:txBody>
      </p:sp>
      <p:sp>
        <p:nvSpPr>
          <p:cNvPr id="281" name="Google Shape;281;p34: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5: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289" name="Google Shape;289;p35: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36: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297" name="Google Shape;297;p36: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37: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20" name="Google Shape;320;p37: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38: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28" name="Google Shape;328;p38: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39: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36" name="Google Shape;336;p39: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3" name="Google Shape;53;p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40: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44" name="Google Shape;344;p40: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41: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144173"/>
            <a:r>
              <a:rPr lang="zh-TW" dirty="0"/>
              <a:t>結果呈現的目的主要在重現犯罪現場。</a:t>
            </a:r>
            <a:endParaRPr dirty="0"/>
          </a:p>
        </p:txBody>
      </p:sp>
      <p:sp>
        <p:nvSpPr>
          <p:cNvPr id="352" name="Google Shape;352;p41: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359" name="Google Shape;359;p4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43: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67" name="Google Shape;367;p43: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44: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75" name="Google Shape;375;p44: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45: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83" name="Google Shape;383;p45: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46: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391" name="Google Shape;391;p46: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47: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144173"/>
            <a:r>
              <a:rPr lang="zh-TW"/>
              <a:t>Authentication Authorization Accounting 認證授權與計費</a:t>
            </a:r>
            <a:endParaRPr/>
          </a:p>
        </p:txBody>
      </p:sp>
      <p:sp>
        <p:nvSpPr>
          <p:cNvPr id="399" name="Google Shape;399;p47: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48: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407" name="Google Shape;407;p48: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49: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144173"/>
            <a:r>
              <a:rPr lang="zh-TW"/>
              <a:t>光碟機及DVD</a:t>
            </a:r>
            <a:endParaRPr/>
          </a:p>
          <a:p>
            <a:pPr marL="144173" indent="-144173"/>
            <a:r>
              <a:rPr lang="zh-TW"/>
              <a:t>硬碟</a:t>
            </a:r>
            <a:endParaRPr/>
          </a:p>
          <a:p>
            <a:pPr marL="144173" indent="-144173"/>
            <a:r>
              <a:rPr lang="zh-TW"/>
              <a:t>記憶卡</a:t>
            </a:r>
            <a:endParaRPr/>
          </a:p>
          <a:p>
            <a:pPr marL="144173" indent="-144173"/>
            <a:r>
              <a:rPr lang="zh-TW"/>
              <a:t>電話</a:t>
            </a:r>
            <a:endParaRPr/>
          </a:p>
          <a:p>
            <a:pPr marL="144173" indent="-144173"/>
            <a:r>
              <a:rPr lang="zh-TW"/>
              <a:t>讀卡機</a:t>
            </a:r>
            <a:endParaRPr/>
          </a:p>
          <a:p>
            <a:pPr marL="144173" indent="-144173"/>
            <a:r>
              <a:rPr lang="zh-TW"/>
              <a:t>隨身碟</a:t>
            </a:r>
            <a:endParaRPr/>
          </a:p>
          <a:p>
            <a:pPr marL="144173" indent="-144173"/>
            <a:r>
              <a:rPr lang="zh-TW"/>
              <a:t>Camera Image</a:t>
            </a:r>
            <a:endParaRPr/>
          </a:p>
          <a:p>
            <a:pPr marL="144173" indent="-144173"/>
            <a:r>
              <a:rPr lang="zh-TW"/>
              <a:t>Keylogger</a:t>
            </a:r>
            <a:endParaRPr/>
          </a:p>
          <a:p>
            <a:pPr marL="144173" indent="-144173"/>
            <a:r>
              <a:rPr lang="zh-TW"/>
              <a:t>MP3 Player</a:t>
            </a:r>
            <a:endParaRPr/>
          </a:p>
        </p:txBody>
      </p:sp>
      <p:sp>
        <p:nvSpPr>
          <p:cNvPr id="415" name="Google Shape;415;p49: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0" name="Google Shape;60;p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0: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34" name="Google Shape;434;p5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41" name="Google Shape;441;p5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48" name="Google Shape;448;p5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55" name="Google Shape;455;p5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5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62" name="Google Shape;462;p5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69" name="Google Shape;469;p5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76" name="Google Shape;476;p5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7: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83" name="Google Shape;483;p5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90" name="Google Shape;490;p5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497" name="Google Shape;497;p5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6" name="Google Shape;66;p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60: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04" name="Google Shape;504;p6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11" name="Google Shape;511;p6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6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62: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144173"/>
            <a:r>
              <a:rPr lang="zh-TW"/>
              <a:t>」</a:t>
            </a:r>
            <a:endParaRPr/>
          </a:p>
        </p:txBody>
      </p:sp>
      <p:sp>
        <p:nvSpPr>
          <p:cNvPr id="519" name="Google Shape;519;p62: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26" name="Google Shape;526;p6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33" name="Google Shape;533;p6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40" name="Google Shape;540;p6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6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47" name="Google Shape;547;p6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7: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54" name="Google Shape;554;p6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61" name="Google Shape;561;p6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6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68" name="Google Shape;568;p6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73" name="Google Shape;73;p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0: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75" name="Google Shape;575;p7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82" name="Google Shape;582;p7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7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89" name="Google Shape;589;p7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7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596" name="Google Shape;596;p7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02" name="Google Shape;602;p7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5: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09" name="Google Shape;609;p7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76: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16" name="Google Shape;616;p7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77: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23" name="Google Shape;623;p7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7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29" name="Google Shape;629;p7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7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79: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0" indent="0">
              <a:buNone/>
            </a:pPr>
            <a:endParaRPr/>
          </a:p>
        </p:txBody>
      </p:sp>
      <p:sp>
        <p:nvSpPr>
          <p:cNvPr id="649" name="Google Shape;649;p79: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79" name="Google Shape;79;p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80: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56" name="Google Shape;656;p8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81: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64" name="Google Shape;664;p8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82: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74" name="Google Shape;674;p8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83: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81" name="Google Shape;681;p8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4: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688" name="Google Shape;688;p8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8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85: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01" name="Google Shape;701;p85: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8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86: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12" name="Google Shape;712;p86: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p87: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24" name="Google Shape;724;p87: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88: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733" name="Google Shape;733;p8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8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89: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42" name="Google Shape;742;p89: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86" name="Google Shape;86;p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90: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90: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53" name="Google Shape;753;p90: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91: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91: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64" name="Google Shape;764;p91: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92: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92: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74" name="Google Shape;774;p92: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93: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93: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84" name="Google Shape;784;p93: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4: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94: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793" name="Google Shape;793;p94: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95: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95: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814" name="Google Shape;814;p95: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96: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96: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823" name="Google Shape;823;p96: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97: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97: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837" name="Google Shape;837;p97: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98: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98:notes"/>
          <p:cNvSpPr txBox="1">
            <a:spLocks noGrp="1"/>
          </p:cNvSpPr>
          <p:nvPr>
            <p:ph type="body" idx="1"/>
          </p:nvPr>
        </p:nvSpPr>
        <p:spPr>
          <a:xfrm>
            <a:off x="680721" y="4721185"/>
            <a:ext cx="5445760" cy="4934242"/>
          </a:xfrm>
          <a:prstGeom prst="rect">
            <a:avLst/>
          </a:prstGeom>
          <a:noFill/>
          <a:ln>
            <a:noFill/>
          </a:ln>
        </p:spPr>
        <p:txBody>
          <a:bodyPr spcFirstLastPara="1" wrap="square" lIns="95364" tIns="47682" rIns="95364" bIns="47682" anchor="t" anchorCtr="0">
            <a:noAutofit/>
          </a:bodyPr>
          <a:lstStyle/>
          <a:p>
            <a:pPr marL="144173" indent="-55166">
              <a:buNone/>
            </a:pPr>
            <a:endParaRPr/>
          </a:p>
        </p:txBody>
      </p:sp>
      <p:sp>
        <p:nvSpPr>
          <p:cNvPr id="850" name="Google Shape;850;p98:notes"/>
          <p:cNvSpPr txBox="1">
            <a:spLocks noGrp="1"/>
          </p:cNvSpPr>
          <p:nvPr>
            <p:ph type="sldNum" idx="12"/>
          </p:nvPr>
        </p:nvSpPr>
        <p:spPr>
          <a:xfrm>
            <a:off x="3855840" y="9440646"/>
            <a:ext cx="2949786" cy="496968"/>
          </a:xfrm>
          <a:prstGeom prst="rect">
            <a:avLst/>
          </a:prstGeom>
          <a:noFill/>
          <a:ln>
            <a:noFill/>
          </a:ln>
        </p:spPr>
        <p:txBody>
          <a:bodyPr spcFirstLastPara="1" wrap="square" lIns="95364" tIns="47682" rIns="95364" bIns="47682" anchor="b" anchorCtr="0">
            <a:noAutofit/>
          </a:bodyPr>
          <a:lstStyle/>
          <a:p>
            <a:pPr algn="r"/>
            <a:fld id="{00000000-1234-1234-1234-123412341234}" type="slidenum">
              <a:rPr lang="en-US" altLang="zh-TW"/>
              <a:pPr algn="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99:notes"/>
          <p:cNvSpPr txBox="1">
            <a:spLocks noGrp="1"/>
          </p:cNvSpPr>
          <p:nvPr>
            <p:ph type="body" idx="1"/>
          </p:nvPr>
        </p:nvSpPr>
        <p:spPr>
          <a:xfrm>
            <a:off x="680721" y="4721185"/>
            <a:ext cx="5445760" cy="4934242"/>
          </a:xfrm>
          <a:prstGeom prst="rect">
            <a:avLst/>
          </a:prstGeom>
        </p:spPr>
        <p:txBody>
          <a:bodyPr spcFirstLastPara="1" wrap="square" lIns="95364" tIns="47682" rIns="95364" bIns="47682" anchor="t" anchorCtr="0">
            <a:noAutofit/>
          </a:bodyPr>
          <a:lstStyle/>
          <a:p>
            <a:pPr marL="0" indent="0">
              <a:buNone/>
            </a:pPr>
            <a:endParaRPr/>
          </a:p>
        </p:txBody>
      </p:sp>
      <p:sp>
        <p:nvSpPr>
          <p:cNvPr id="860" name="Google Shape;860;p99:notes"/>
          <p:cNvSpPr>
            <a:spLocks noGrp="1" noRot="1" noChangeAspect="1"/>
          </p:cNvSpPr>
          <p:nvPr>
            <p:ph type="sldImg" idx="2"/>
          </p:nvPr>
        </p:nvSpPr>
        <p:spPr>
          <a:xfrm>
            <a:off x="920750" y="747713"/>
            <a:ext cx="4965700"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8"/>
        <p:cNvGrpSpPr/>
        <p:nvPr/>
      </p:nvGrpSpPr>
      <p:grpSpPr>
        <a:xfrm>
          <a:off x="0" y="0"/>
          <a:ext cx="0" cy="0"/>
          <a:chOff x="0" y="0"/>
          <a:chExt cx="0" cy="0"/>
        </a:xfrm>
      </p:grpSpPr>
      <p:sp>
        <p:nvSpPr>
          <p:cNvPr id="19" name="Google Shape;19;p11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2"/>
        <p:cNvGrpSpPr/>
        <p:nvPr/>
      </p:nvGrpSpPr>
      <p:grpSpPr>
        <a:xfrm>
          <a:off x="0" y="0"/>
          <a:ext cx="0" cy="0"/>
          <a:chOff x="0" y="0"/>
          <a:chExt cx="0" cy="0"/>
        </a:xfrm>
      </p:grpSpPr>
      <p:sp>
        <p:nvSpPr>
          <p:cNvPr id="23" name="Google Shape;23;p11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4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1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431800" algn="just">
              <a:spcBef>
                <a:spcPts val="640"/>
              </a:spcBef>
              <a:spcAft>
                <a:spcPts val="0"/>
              </a:spcAft>
              <a:buClr>
                <a:schemeClr val="dk1"/>
              </a:buClr>
              <a:buSzPts val="3200"/>
              <a:buFont typeface="Arial"/>
              <a:buChar char="•"/>
              <a:defRPr/>
            </a:lvl1pPr>
            <a:lvl2pPr marL="914400" lvl="1" indent="-431800" algn="just">
              <a:spcBef>
                <a:spcPts val="640"/>
              </a:spcBef>
              <a:spcAft>
                <a:spcPts val="0"/>
              </a:spcAft>
              <a:buClr>
                <a:schemeClr val="dk1"/>
              </a:buClr>
              <a:buSzPts val="3200"/>
              <a:buFont typeface="Noto Sans Symbols"/>
              <a:buChar char="⮚"/>
              <a:defRPr sz="3200"/>
            </a:lvl2pPr>
            <a:lvl3pPr marL="1371600" lvl="2" indent="-381000" algn="just">
              <a:spcBef>
                <a:spcPts val="480"/>
              </a:spcBef>
              <a:spcAft>
                <a:spcPts val="0"/>
              </a:spcAft>
              <a:buClr>
                <a:schemeClr val="dk1"/>
              </a:buClr>
              <a:buSzPts val="2400"/>
              <a:buFont typeface="Noto Sans Symbols"/>
              <a:buChar char="✔"/>
              <a:defRPr/>
            </a:lvl3pPr>
            <a:lvl4pPr marL="1828800" lvl="3" indent="-355600" algn="just">
              <a:spcBef>
                <a:spcPts val="400"/>
              </a:spcBef>
              <a:spcAft>
                <a:spcPts val="0"/>
              </a:spcAft>
              <a:buClr>
                <a:schemeClr val="dk1"/>
              </a:buClr>
              <a:buSzPts val="2000"/>
              <a:buFont typeface="Times New Roman"/>
              <a:buChar char="–"/>
              <a:defRPr/>
            </a:lvl4pPr>
            <a:lvl5pPr marL="2286000" lvl="4" indent="-355600" algn="just">
              <a:spcBef>
                <a:spcPts val="400"/>
              </a:spcBef>
              <a:spcAft>
                <a:spcPts val="0"/>
              </a:spcAft>
              <a:buClr>
                <a:schemeClr val="dk1"/>
              </a:buClr>
              <a:buSzPts val="2000"/>
              <a:buFont typeface="Times New Roman"/>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1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0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1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1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1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cxnSp>
        <p:nvCxnSpPr>
          <p:cNvPr id="14" name="Google Shape;14;p116"/>
          <p:cNvCxnSpPr/>
          <p:nvPr/>
        </p:nvCxnSpPr>
        <p:spPr>
          <a:xfrm rot="10800000">
            <a:off x="444304" y="1035050"/>
            <a:ext cx="8280000" cy="0"/>
          </a:xfrm>
          <a:prstGeom prst="straightConnector1">
            <a:avLst/>
          </a:prstGeom>
          <a:noFill/>
          <a:ln w="38100" cap="flat" cmpd="sng">
            <a:solidFill>
              <a:srgbClr val="FF9900"/>
            </a:solidFill>
            <a:prstDash val="solid"/>
            <a:round/>
            <a:headEnd type="none" w="med" len="med"/>
            <a:tailEnd type="none" w="med" len="med"/>
          </a:ln>
        </p:spPr>
      </p:cxnSp>
      <p:cxnSp>
        <p:nvCxnSpPr>
          <p:cNvPr id="15" name="Google Shape;15;p116"/>
          <p:cNvCxnSpPr/>
          <p:nvPr/>
        </p:nvCxnSpPr>
        <p:spPr>
          <a:xfrm rot="10800000">
            <a:off x="444304" y="908721"/>
            <a:ext cx="8280000" cy="0"/>
          </a:xfrm>
          <a:prstGeom prst="straightConnector1">
            <a:avLst/>
          </a:prstGeom>
          <a:noFill/>
          <a:ln w="38100" cap="flat" cmpd="sng">
            <a:solidFill>
              <a:srgbClr val="008000"/>
            </a:solidFill>
            <a:prstDash val="solid"/>
            <a:round/>
            <a:headEnd type="none" w="med" len="med"/>
            <a:tailEnd type="none" w="med" len="med"/>
          </a:ln>
        </p:spPr>
      </p:cxnSp>
      <p:cxnSp>
        <p:nvCxnSpPr>
          <p:cNvPr id="16" name="Google Shape;16;p116"/>
          <p:cNvCxnSpPr/>
          <p:nvPr/>
        </p:nvCxnSpPr>
        <p:spPr>
          <a:xfrm rot="10800000">
            <a:off x="444305" y="1125538"/>
            <a:ext cx="8280000" cy="0"/>
          </a:xfrm>
          <a:prstGeom prst="straightConnector1">
            <a:avLst/>
          </a:prstGeom>
          <a:noFill/>
          <a:ln w="38100" cap="flat" cmpd="sng">
            <a:solidFill>
              <a:srgbClr val="0000FF"/>
            </a:solidFill>
            <a:prstDash val="solid"/>
            <a:round/>
            <a:headEnd type="none" w="med" len="med"/>
            <a:tailEnd type="none" w="med" len="med"/>
          </a:ln>
        </p:spPr>
      </p:cxnSp>
      <p:sp>
        <p:nvSpPr>
          <p:cNvPr id="17" name="Google Shape;17;p11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0000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1"/>
          <p:cNvSpPr txBox="1">
            <a:spLocks noGrp="1"/>
          </p:cNvSpPr>
          <p:nvPr>
            <p:ph type="ctrTitle" idx="4294967295"/>
          </p:nvPr>
        </p:nvSpPr>
        <p:spPr>
          <a:xfrm>
            <a:off x="467544" y="1916832"/>
            <a:ext cx="8208963" cy="1943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altLang="en-US" b="1" dirty="0">
                <a:solidFill>
                  <a:schemeClr val="dk1"/>
                </a:solidFill>
                <a:latin typeface="DFKai-SB"/>
                <a:ea typeface="DFKai-SB"/>
                <a:cs typeface="DFKai-SB"/>
                <a:sym typeface="DFKai-SB"/>
              </a:rPr>
              <a:t>資安健檢介紹</a:t>
            </a:r>
            <a:endParaRPr sz="3000" b="1" i="0" u="none" strike="noStrike" cap="none" dirty="0">
              <a:solidFill>
                <a:schemeClr val="dk1"/>
              </a:solidFill>
              <a:latin typeface="DFKai-SB"/>
              <a:ea typeface="DFKai-SB"/>
              <a:cs typeface="DFKai-SB"/>
              <a:sym typeface="DFKai-SB"/>
            </a:endParaRPr>
          </a:p>
        </p:txBody>
      </p:sp>
      <p:sp>
        <p:nvSpPr>
          <p:cNvPr id="34" name="Google Shape;34;p1"/>
          <p:cNvSpPr txBox="1"/>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altLang="zh-TW"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35" name="Google Shape;35;p1"/>
          <p:cNvSpPr txBox="1"/>
          <p:nvPr/>
        </p:nvSpPr>
        <p:spPr>
          <a:xfrm>
            <a:off x="1371600" y="3716338"/>
            <a:ext cx="6400800"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00"/>
              <a:buFont typeface="Times New Roman"/>
              <a:buNone/>
            </a:pPr>
            <a:r>
              <a:rPr lang="zh-TW" sz="32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rPr>
              <a:t>國防部參謀本部資通電軍指揮部</a:t>
            </a:r>
            <a:endParaRPr sz="32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a:p>
            <a:pPr marL="0" marR="0" lvl="0" indent="0" algn="ctr" rtl="0">
              <a:spcBef>
                <a:spcPts val="640"/>
              </a:spcBef>
              <a:spcAft>
                <a:spcPts val="0"/>
              </a:spcAft>
              <a:buClr>
                <a:schemeClr val="dk1"/>
              </a:buClr>
              <a:buSzPts val="3200"/>
              <a:buFont typeface="Times New Roman"/>
              <a:buNone/>
            </a:pPr>
            <a:r>
              <a:rPr lang="zh-TW" sz="32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rPr>
              <a:t>資通電訓測暨準則發展中心</a:t>
            </a:r>
            <a:endParaRPr sz="32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sp>
        <p:nvSpPr>
          <p:cNvPr id="36" name="Google Shape;36;p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a:t>
            </a:fld>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a:t>
            </a:fld>
            <a:endParaRPr>
              <a:solidFill>
                <a:srgbClr val="000000"/>
              </a:solidFill>
            </a:endParaRPr>
          </a:p>
        </p:txBody>
      </p:sp>
      <p:pic>
        <p:nvPicPr>
          <p:cNvPr id="96" name="Google Shape;96;p10" descr="一張含有 桌 的圖片&#10;&#10;自動產生的描述"/>
          <p:cNvPicPr preferRelativeResize="0"/>
          <p:nvPr/>
        </p:nvPicPr>
        <p:blipFill rotWithShape="1">
          <a:blip r:embed="rId3">
            <a:alphaModFix/>
          </a:blip>
          <a:srcRect/>
          <a:stretch/>
        </p:blipFill>
        <p:spPr>
          <a:xfrm>
            <a:off x="162057" y="1736812"/>
            <a:ext cx="8819885" cy="338437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8" name="Google Shape;878;p10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100</a:t>
            </a:fld>
            <a:endParaRPr>
              <a:solidFill>
                <a:srgbClr val="000000"/>
              </a:solidFill>
            </a:endParaRPr>
          </a:p>
        </p:txBody>
      </p:sp>
      <p:sp>
        <p:nvSpPr>
          <p:cNvPr id="876" name="Google Shape;876;p100"/>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註冊機碼檢查</a:t>
            </a:r>
            <a:endParaRPr dirty="0">
              <a:latin typeface="標楷體" panose="03000509000000000000" pitchFamily="65" charset="-120"/>
              <a:ea typeface="標楷體" panose="03000509000000000000" pitchFamily="65" charset="-120"/>
            </a:endParaRPr>
          </a:p>
        </p:txBody>
      </p:sp>
      <p:sp>
        <p:nvSpPr>
          <p:cNvPr id="879" name="Google Shape;879;p100"/>
          <p:cNvSpPr txBox="1"/>
          <p:nvPr/>
        </p:nvSpPr>
        <p:spPr>
          <a:xfrm>
            <a:off x="179512" y="1052736"/>
            <a:ext cx="9212695" cy="1642241"/>
          </a:xfrm>
          <a:prstGeom prst="rect">
            <a:avLst/>
          </a:prstGeom>
          <a:noFill/>
          <a:ln>
            <a:noFill/>
          </a:ln>
        </p:spPr>
        <p:txBody>
          <a:bodyPr spcFirstLastPara="1" wrap="square" lIns="91425" tIns="45700" rIns="91425" bIns="45700" anchor="t" anchorCtr="0">
            <a:norm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方法一：C:\Windows\System32\regedt32.exe</a:t>
            </a:r>
            <a:endParaRPr/>
          </a:p>
          <a:p>
            <a:pPr marL="228600" marR="0" lvl="0" indent="-238125" algn="l" rtl="0">
              <a:lnSpc>
                <a:spcPct val="120000"/>
              </a:lnSpc>
              <a:spcBef>
                <a:spcPts val="100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方法二：開始→搜尋：regedit.msc</a:t>
            </a:r>
            <a:endParaRPr sz="3000">
              <a:solidFill>
                <a:schemeClr val="dk1"/>
              </a:solidFill>
              <a:latin typeface="DFKai-SB"/>
              <a:ea typeface="DFKai-SB"/>
              <a:cs typeface="DFKai-SB"/>
              <a:sym typeface="DFKai-SB"/>
            </a:endParaRPr>
          </a:p>
        </p:txBody>
      </p:sp>
      <p:sp>
        <p:nvSpPr>
          <p:cNvPr id="880" name="Google Shape;880;p100"/>
          <p:cNvSpPr txBox="1"/>
          <p:nvPr/>
        </p:nvSpPr>
        <p:spPr>
          <a:xfrm>
            <a:off x="179510" y="2304830"/>
            <a:ext cx="9216914" cy="2388359"/>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3750"/>
              <a:buFont typeface="Arial"/>
              <a:buNone/>
            </a:pPr>
            <a:r>
              <a:rPr lang="zh-TW" sz="3000" dirty="0">
                <a:solidFill>
                  <a:schemeClr val="dk1"/>
                </a:solidFill>
                <a:latin typeface="DFKai-SB"/>
                <a:ea typeface="DFKai-SB"/>
                <a:cs typeface="DFKai-SB"/>
                <a:sym typeface="DFKai-SB"/>
              </a:rPr>
              <a:t>路徑： </a:t>
            </a:r>
            <a:endParaRPr dirty="0"/>
          </a:p>
          <a:p>
            <a:pPr marL="228600" marR="0" lvl="0" indent="-228600" algn="l" rtl="0">
              <a:lnSpc>
                <a:spcPct val="120000"/>
              </a:lnSpc>
              <a:spcBef>
                <a:spcPts val="1000"/>
              </a:spcBef>
              <a:spcAft>
                <a:spcPts val="0"/>
              </a:spcAft>
              <a:buClr>
                <a:schemeClr val="dk1"/>
              </a:buClr>
              <a:buSzPts val="3500"/>
              <a:buFont typeface="Arial"/>
              <a:buChar char="•"/>
            </a:pPr>
            <a:r>
              <a:rPr lang="zh-TW" sz="2800" dirty="0">
                <a:solidFill>
                  <a:schemeClr val="dk1"/>
                </a:solidFill>
                <a:latin typeface="DFKai-SB"/>
                <a:ea typeface="DFKai-SB"/>
                <a:cs typeface="DFKai-SB"/>
                <a:sym typeface="DFKai-SB"/>
              </a:rPr>
              <a:t>HKEY_LOCAL_MACHINE\SOFTWARE\Microsoft\Windows</a:t>
            </a:r>
            <a:br>
              <a:rPr lang="zh-TW" sz="2800" dirty="0">
                <a:solidFill>
                  <a:schemeClr val="dk1"/>
                </a:solidFill>
                <a:latin typeface="DFKai-SB"/>
                <a:ea typeface="DFKai-SB"/>
                <a:cs typeface="DFKai-SB"/>
                <a:sym typeface="DFKai-SB"/>
              </a:rPr>
            </a:br>
            <a:r>
              <a:rPr lang="zh-TW" sz="2800" dirty="0">
                <a:solidFill>
                  <a:schemeClr val="dk1"/>
                </a:solidFill>
                <a:latin typeface="DFKai-SB"/>
                <a:ea typeface="DFKai-SB"/>
                <a:cs typeface="DFKai-SB"/>
                <a:sym typeface="DFKai-SB"/>
              </a:rPr>
              <a:t>\CurrentVersion\Run(系統) </a:t>
            </a:r>
            <a:endParaRPr dirty="0"/>
          </a:p>
          <a:p>
            <a:pPr marL="228600" marR="0" lvl="0" indent="-228600" algn="l" rtl="0">
              <a:lnSpc>
                <a:spcPct val="120000"/>
              </a:lnSpc>
              <a:spcBef>
                <a:spcPts val="1000"/>
              </a:spcBef>
              <a:spcAft>
                <a:spcPts val="0"/>
              </a:spcAft>
              <a:buClr>
                <a:schemeClr val="dk1"/>
              </a:buClr>
              <a:buSzPts val="3500"/>
              <a:buFont typeface="Arial"/>
              <a:buChar char="•"/>
            </a:pPr>
            <a:r>
              <a:rPr lang="zh-TW" sz="2800" dirty="0">
                <a:solidFill>
                  <a:schemeClr val="dk1"/>
                </a:solidFill>
                <a:latin typeface="DFKai-SB"/>
                <a:ea typeface="DFKai-SB"/>
                <a:cs typeface="DFKai-SB"/>
                <a:sym typeface="DFKai-SB"/>
              </a:rPr>
              <a:t>HKEY_LOCAL_USER\SOFTWARE\Microsoft\Windows</a:t>
            </a:r>
            <a:br>
              <a:rPr lang="zh-TW" sz="2800" dirty="0">
                <a:solidFill>
                  <a:schemeClr val="dk1"/>
                </a:solidFill>
                <a:latin typeface="DFKai-SB"/>
                <a:ea typeface="DFKai-SB"/>
                <a:cs typeface="DFKai-SB"/>
                <a:sym typeface="DFKai-SB"/>
              </a:rPr>
            </a:br>
            <a:r>
              <a:rPr lang="zh-TW" sz="2800" dirty="0">
                <a:solidFill>
                  <a:schemeClr val="dk1"/>
                </a:solidFill>
                <a:latin typeface="DFKai-SB"/>
                <a:ea typeface="DFKai-SB"/>
                <a:cs typeface="DFKai-SB"/>
                <a:sym typeface="DFKai-SB"/>
              </a:rPr>
              <a:t>\CurrentVersion\Run (使用者)</a:t>
            </a:r>
            <a:endParaRPr dirty="0"/>
          </a:p>
        </p:txBody>
      </p:sp>
      <p:graphicFrame>
        <p:nvGraphicFramePr>
          <p:cNvPr id="881" name="Google Shape;881;p100"/>
          <p:cNvGraphicFramePr/>
          <p:nvPr/>
        </p:nvGraphicFramePr>
        <p:xfrm>
          <a:off x="289872" y="5344370"/>
          <a:ext cx="8141800" cy="1144725"/>
        </p:xfrm>
        <a:graphic>
          <a:graphicData uri="http://schemas.openxmlformats.org/drawingml/2006/table">
            <a:tbl>
              <a:tblPr>
                <a:noFill/>
                <a:tableStyleId>{712D227A-0F2D-4634-850D-8BA72F5EAAA2}</a:tableStyleId>
              </a:tblPr>
              <a:tblGrid>
                <a:gridCol w="2356250">
                  <a:extLst>
                    <a:ext uri="{9D8B030D-6E8A-4147-A177-3AD203B41FA5}">
                      <a16:colId xmlns:a16="http://schemas.microsoft.com/office/drawing/2014/main" val="20000"/>
                    </a:ext>
                  </a:extLst>
                </a:gridCol>
                <a:gridCol w="2892775">
                  <a:extLst>
                    <a:ext uri="{9D8B030D-6E8A-4147-A177-3AD203B41FA5}">
                      <a16:colId xmlns:a16="http://schemas.microsoft.com/office/drawing/2014/main" val="20001"/>
                    </a:ext>
                  </a:extLst>
                </a:gridCol>
                <a:gridCol w="2892775">
                  <a:extLst>
                    <a:ext uri="{9D8B030D-6E8A-4147-A177-3AD203B41FA5}">
                      <a16:colId xmlns:a16="http://schemas.microsoft.com/office/drawing/2014/main" val="20002"/>
                    </a:ext>
                  </a:extLst>
                </a:gridCol>
              </a:tblGrid>
              <a:tr h="381575">
                <a:tc rowSpan="3">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2.</a:t>
                      </a:r>
                      <a:r>
                        <a:rPr lang="zh-TW" sz="2000">
                          <a:solidFill>
                            <a:schemeClr val="dk1"/>
                          </a:solidFill>
                          <a:latin typeface="Calibri"/>
                          <a:ea typeface="Calibri"/>
                          <a:cs typeface="Calibri"/>
                          <a:sym typeface="Calibri"/>
                        </a:rPr>
                        <a:t>註冊機碼檢查</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2.1</a:t>
                      </a:r>
                      <a:r>
                        <a:rPr lang="zh-TW" sz="2000">
                          <a:solidFill>
                            <a:schemeClr val="dk1"/>
                          </a:solidFill>
                          <a:latin typeface="Calibri"/>
                          <a:ea typeface="Calibri"/>
                          <a:cs typeface="Calibri"/>
                          <a:sym typeface="Calibri"/>
                        </a:rPr>
                        <a:t>開機即啟用程序</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5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2.2</a:t>
                      </a:r>
                      <a:r>
                        <a:rPr lang="zh-TW" sz="2000">
                          <a:solidFill>
                            <a:schemeClr val="dk1"/>
                          </a:solidFill>
                          <a:latin typeface="Calibri"/>
                          <a:ea typeface="Calibri"/>
                          <a:cs typeface="Calibri"/>
                          <a:sym typeface="Calibri"/>
                        </a:rPr>
                        <a:t>開機即啟用服務</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Calibri"/>
                        <a:buNone/>
                      </a:pPr>
                      <a:r>
                        <a:rPr lang="zh-TW"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5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2.3</a:t>
                      </a:r>
                      <a:r>
                        <a:rPr lang="zh-TW" sz="2000">
                          <a:solidFill>
                            <a:schemeClr val="dk1"/>
                          </a:solidFill>
                          <a:latin typeface="Calibri"/>
                          <a:ea typeface="Calibri"/>
                          <a:cs typeface="Calibri"/>
                          <a:sym typeface="Calibri"/>
                        </a:rPr>
                        <a:t>開機即啟用檔案</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887" name="Google Shape;887;p10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156800" algn="just" rtl="0">
              <a:spcBef>
                <a:spcPts val="0"/>
              </a:spcBef>
              <a:spcAft>
                <a:spcPts val="0"/>
              </a:spcAft>
              <a:buClr>
                <a:schemeClr val="dk1"/>
              </a:buClr>
              <a:buSzPts val="3200"/>
              <a:buFont typeface="Arial"/>
              <a:buNone/>
            </a:pPr>
            <a:endParaRPr/>
          </a:p>
        </p:txBody>
      </p:sp>
      <p:sp>
        <p:nvSpPr>
          <p:cNvPr id="888" name="Google Shape;888;p10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101</a:t>
            </a:fld>
            <a:endParaRPr>
              <a:solidFill>
                <a:srgbClr val="000000"/>
              </a:solidFill>
            </a:endParaRPr>
          </a:p>
        </p:txBody>
      </p:sp>
      <p:pic>
        <p:nvPicPr>
          <p:cNvPr id="889" name="Google Shape;889;p101"/>
          <p:cNvPicPr preferRelativeResize="0"/>
          <p:nvPr/>
        </p:nvPicPr>
        <p:blipFill rotWithShape="1">
          <a:blip r:embed="rId3">
            <a:alphaModFix/>
          </a:blip>
          <a:srcRect l="1" t="1" r="27052" b="65910"/>
          <a:stretch/>
        </p:blipFill>
        <p:spPr>
          <a:xfrm>
            <a:off x="-68693" y="1196752"/>
            <a:ext cx="9261345" cy="2306542"/>
          </a:xfrm>
          <a:prstGeom prst="rect">
            <a:avLst/>
          </a:prstGeom>
          <a:noFill/>
          <a:ln>
            <a:noFill/>
          </a:ln>
        </p:spPr>
      </p:pic>
      <p:sp>
        <p:nvSpPr>
          <p:cNvPr id="890" name="Google Shape;890;p101"/>
          <p:cNvSpPr/>
          <p:nvPr/>
        </p:nvSpPr>
        <p:spPr>
          <a:xfrm>
            <a:off x="6336895" y="3613383"/>
            <a:ext cx="2810893" cy="136709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9136" y="-16634"/>
                </a:moveTo>
                <a:lnTo>
                  <a:pt x="87523" y="-104059"/>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500">
                <a:solidFill>
                  <a:srgbClr val="FFFF00"/>
                </a:solidFill>
                <a:latin typeface="DFKai-SB"/>
                <a:ea typeface="DFKai-SB"/>
                <a:cs typeface="DFKai-SB"/>
                <a:sym typeface="DFKai-SB"/>
              </a:rPr>
              <a:t>參數越多，為病毒檔的可疑性越高</a:t>
            </a:r>
            <a:endParaRPr sz="2500">
              <a:solidFill>
                <a:srgbClr val="FFFF00"/>
              </a:solidFill>
              <a:latin typeface="DFKai-SB"/>
              <a:ea typeface="DFKai-SB"/>
              <a:cs typeface="DFKai-SB"/>
              <a:sym typeface="DFKai-SB"/>
            </a:endParaRPr>
          </a:p>
        </p:txBody>
      </p:sp>
      <p:sp>
        <p:nvSpPr>
          <p:cNvPr id="891" name="Google Shape;891;p101"/>
          <p:cNvSpPr/>
          <p:nvPr/>
        </p:nvSpPr>
        <p:spPr>
          <a:xfrm>
            <a:off x="7856295" y="1881090"/>
            <a:ext cx="895986" cy="806456"/>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sp>
        <p:nvSpPr>
          <p:cNvPr id="892" name="Google Shape;892;p101"/>
          <p:cNvSpPr txBox="1"/>
          <p:nvPr/>
        </p:nvSpPr>
        <p:spPr>
          <a:xfrm>
            <a:off x="-69123" y="3613383"/>
            <a:ext cx="6016513" cy="1225204"/>
          </a:xfrm>
          <a:prstGeom prst="rect">
            <a:avLst/>
          </a:prstGeom>
          <a:noFill/>
          <a:ln>
            <a:noFill/>
          </a:ln>
        </p:spPr>
        <p:txBody>
          <a:bodyPr spcFirstLastPara="1" wrap="square" lIns="91425" tIns="45700" rIns="91425" bIns="45700" anchor="t" anchorCtr="0">
            <a:no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檢查檔案的詳細資料、數位簽章，不該出現簡體字。</a:t>
            </a:r>
            <a:endParaRPr sz="3000">
              <a:solidFill>
                <a:schemeClr val="dk1"/>
              </a:solidFill>
              <a:latin typeface="DFKai-SB"/>
              <a:ea typeface="DFKai-SB"/>
              <a:cs typeface="DFKai-SB"/>
              <a:sym typeface="DFKai-SB"/>
            </a:endParaRPr>
          </a:p>
        </p:txBody>
      </p:sp>
      <p:graphicFrame>
        <p:nvGraphicFramePr>
          <p:cNvPr id="893" name="Google Shape;893;p101"/>
          <p:cNvGraphicFramePr/>
          <p:nvPr/>
        </p:nvGraphicFramePr>
        <p:xfrm>
          <a:off x="25472" y="5123150"/>
          <a:ext cx="8141800" cy="1144725"/>
        </p:xfrm>
        <a:graphic>
          <a:graphicData uri="http://schemas.openxmlformats.org/drawingml/2006/table">
            <a:tbl>
              <a:tblPr>
                <a:noFill/>
                <a:tableStyleId>{712D227A-0F2D-4634-850D-8BA72F5EAAA2}</a:tableStyleId>
              </a:tblPr>
              <a:tblGrid>
                <a:gridCol w="2356250">
                  <a:extLst>
                    <a:ext uri="{9D8B030D-6E8A-4147-A177-3AD203B41FA5}">
                      <a16:colId xmlns:a16="http://schemas.microsoft.com/office/drawing/2014/main" val="20000"/>
                    </a:ext>
                  </a:extLst>
                </a:gridCol>
                <a:gridCol w="2892775">
                  <a:extLst>
                    <a:ext uri="{9D8B030D-6E8A-4147-A177-3AD203B41FA5}">
                      <a16:colId xmlns:a16="http://schemas.microsoft.com/office/drawing/2014/main" val="20001"/>
                    </a:ext>
                  </a:extLst>
                </a:gridCol>
                <a:gridCol w="2892775">
                  <a:extLst>
                    <a:ext uri="{9D8B030D-6E8A-4147-A177-3AD203B41FA5}">
                      <a16:colId xmlns:a16="http://schemas.microsoft.com/office/drawing/2014/main" val="20002"/>
                    </a:ext>
                  </a:extLst>
                </a:gridCol>
              </a:tblGrid>
              <a:tr h="381575">
                <a:tc rowSpan="3">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2.</a:t>
                      </a:r>
                      <a:r>
                        <a:rPr lang="zh-TW" sz="2000">
                          <a:solidFill>
                            <a:schemeClr val="dk1"/>
                          </a:solidFill>
                          <a:latin typeface="Calibri"/>
                          <a:ea typeface="Calibri"/>
                          <a:cs typeface="Calibri"/>
                          <a:sym typeface="Calibri"/>
                        </a:rPr>
                        <a:t>註冊機碼檢查</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2.1</a:t>
                      </a:r>
                      <a:r>
                        <a:rPr lang="zh-TW" sz="2000">
                          <a:solidFill>
                            <a:schemeClr val="dk1"/>
                          </a:solidFill>
                          <a:latin typeface="Calibri"/>
                          <a:ea typeface="Calibri"/>
                          <a:cs typeface="Calibri"/>
                          <a:sym typeface="Calibri"/>
                        </a:rPr>
                        <a:t>開機即啟用程序</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無異常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5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2.2</a:t>
                      </a:r>
                      <a:r>
                        <a:rPr lang="zh-TW" sz="2000">
                          <a:solidFill>
                            <a:schemeClr val="dk1"/>
                          </a:solidFill>
                          <a:latin typeface="Calibri"/>
                          <a:ea typeface="Calibri"/>
                          <a:cs typeface="Calibri"/>
                          <a:sym typeface="Calibri"/>
                        </a:rPr>
                        <a:t>開機即啟用服務</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Calibri"/>
                        <a:buNone/>
                      </a:pPr>
                      <a:r>
                        <a:rPr lang="zh-TW" sz="2000">
                          <a:solidFill>
                            <a:schemeClr val="dk1"/>
                          </a:solidFill>
                          <a:latin typeface="Calibri"/>
                          <a:ea typeface="Calibri"/>
                          <a:cs typeface="Calibri"/>
                          <a:sym typeface="Calibri"/>
                        </a:rPr>
                        <a:t>  無異常</a:t>
                      </a: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5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2.3</a:t>
                      </a:r>
                      <a:r>
                        <a:rPr lang="zh-TW" sz="2000">
                          <a:solidFill>
                            <a:schemeClr val="dk1"/>
                          </a:solidFill>
                          <a:latin typeface="Calibri"/>
                          <a:ea typeface="Calibri"/>
                          <a:cs typeface="Calibri"/>
                          <a:sym typeface="Calibri"/>
                        </a:rPr>
                        <a:t>開機即啟用檔案</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無異常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10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102</a:t>
            </a:fld>
            <a:endParaRPr>
              <a:solidFill>
                <a:srgbClr val="000000"/>
              </a:solidFill>
            </a:endParaRPr>
          </a:p>
        </p:txBody>
      </p:sp>
      <p:sp>
        <p:nvSpPr>
          <p:cNvPr id="898" name="Google Shape;898;p102"/>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USB記錄查看</a:t>
            </a:r>
            <a:endParaRPr/>
          </a:p>
        </p:txBody>
      </p:sp>
      <p:sp>
        <p:nvSpPr>
          <p:cNvPr id="901" name="Google Shape;901;p102"/>
          <p:cNvSpPr txBox="1"/>
          <p:nvPr/>
        </p:nvSpPr>
        <p:spPr>
          <a:xfrm>
            <a:off x="611560" y="1428422"/>
            <a:ext cx="9212695" cy="1831428"/>
          </a:xfrm>
          <a:prstGeom prst="rect">
            <a:avLst/>
          </a:prstGeom>
          <a:noFill/>
          <a:ln>
            <a:noFill/>
          </a:ln>
        </p:spPr>
        <p:txBody>
          <a:bodyPr spcFirstLastPara="1" wrap="square" lIns="91425" tIns="45700" rIns="91425" bIns="45700" anchor="t" anchorCtr="0">
            <a:norm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方法一：C:\Windows\System32\regedt32.exe</a:t>
            </a:r>
            <a:endParaRPr/>
          </a:p>
          <a:p>
            <a:pPr marL="228600" marR="0" lvl="0" indent="-238125" algn="l" rtl="0">
              <a:lnSpc>
                <a:spcPct val="120000"/>
              </a:lnSpc>
              <a:spcBef>
                <a:spcPts val="100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方法二：開始→搜尋：regedit.msc</a:t>
            </a:r>
            <a:endParaRPr sz="3000">
              <a:solidFill>
                <a:schemeClr val="dk1"/>
              </a:solidFill>
              <a:latin typeface="DFKai-SB"/>
              <a:ea typeface="DFKai-SB"/>
              <a:cs typeface="DFKai-SB"/>
              <a:sym typeface="DFKai-SB"/>
            </a:endParaRPr>
          </a:p>
        </p:txBody>
      </p:sp>
      <p:sp>
        <p:nvSpPr>
          <p:cNvPr id="902" name="Google Shape;902;p102"/>
          <p:cNvSpPr txBox="1"/>
          <p:nvPr/>
        </p:nvSpPr>
        <p:spPr>
          <a:xfrm>
            <a:off x="564701" y="3273385"/>
            <a:ext cx="8112888" cy="2388359"/>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dk1"/>
              </a:buClr>
              <a:buSzPts val="3750"/>
              <a:buFont typeface="Arial"/>
              <a:buNone/>
            </a:pPr>
            <a:r>
              <a:rPr lang="zh-TW" sz="3000">
                <a:solidFill>
                  <a:schemeClr val="dk1"/>
                </a:solidFill>
                <a:latin typeface="DFKai-SB"/>
                <a:ea typeface="DFKai-SB"/>
                <a:cs typeface="DFKai-SB"/>
                <a:sym typeface="DFKai-SB"/>
              </a:rPr>
              <a:t>路徑： </a:t>
            </a:r>
            <a:endParaRPr/>
          </a:p>
          <a:p>
            <a:pPr marL="228600" marR="0" lvl="0" indent="-238125" algn="l" rtl="0">
              <a:lnSpc>
                <a:spcPct val="120000"/>
              </a:lnSpc>
              <a:spcBef>
                <a:spcPts val="100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HKEY_LOCAL_MACHINE\SYSTEM\ControlSet001\Enum\USBSTOR</a:t>
            </a:r>
            <a:endParaRPr/>
          </a:p>
          <a:p>
            <a:pPr marL="228600" marR="0" lvl="0" indent="0" algn="l" rtl="0">
              <a:lnSpc>
                <a:spcPct val="120000"/>
              </a:lnSpc>
              <a:spcBef>
                <a:spcPts val="1000"/>
              </a:spcBef>
              <a:spcAft>
                <a:spcPts val="0"/>
              </a:spcAft>
              <a:buClr>
                <a:schemeClr val="dk1"/>
              </a:buClr>
              <a:buSzPts val="3750"/>
              <a:buFont typeface="Arial"/>
              <a:buNone/>
            </a:pPr>
            <a:endParaRPr sz="3000">
              <a:solidFill>
                <a:srgbClr val="FFFF00"/>
              </a:solidFill>
              <a:latin typeface="DFKai-SB"/>
              <a:ea typeface="DFKai-SB"/>
              <a:cs typeface="DFKai-SB"/>
              <a:sym typeface="DFKai-SB"/>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0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103</a:t>
            </a:fld>
            <a:endParaRPr>
              <a:solidFill>
                <a:srgbClr val="000000"/>
              </a:solidFill>
            </a:endParaRPr>
          </a:p>
        </p:txBody>
      </p:sp>
      <p:sp>
        <p:nvSpPr>
          <p:cNvPr id="908" name="Google Shape;908;p103"/>
          <p:cNvSpPr txBox="1"/>
          <p:nvPr/>
        </p:nvSpPr>
        <p:spPr>
          <a:xfrm>
            <a:off x="166433" y="1556792"/>
            <a:ext cx="4211242" cy="419100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DFKai-SB"/>
              <a:buChar char="•"/>
            </a:pPr>
            <a:r>
              <a:rPr lang="zh-TW" sz="3200">
                <a:solidFill>
                  <a:schemeClr val="dk1"/>
                </a:solidFill>
                <a:latin typeface="DFKai-SB"/>
                <a:ea typeface="DFKai-SB"/>
                <a:cs typeface="DFKai-SB"/>
                <a:sym typeface="DFKai-SB"/>
              </a:rPr>
              <a:t>若有USB使用紀錄，詢問原因，有時候可能是廠商維修留下的紀錄。</a:t>
            </a:r>
            <a:endParaRPr/>
          </a:p>
        </p:txBody>
      </p:sp>
      <p:pic>
        <p:nvPicPr>
          <p:cNvPr id="909" name="Google Shape;909;p103"/>
          <p:cNvPicPr preferRelativeResize="0"/>
          <p:nvPr/>
        </p:nvPicPr>
        <p:blipFill rotWithShape="1">
          <a:blip r:embed="rId3">
            <a:alphaModFix/>
          </a:blip>
          <a:srcRect r="59301"/>
          <a:stretch/>
        </p:blipFill>
        <p:spPr>
          <a:xfrm>
            <a:off x="4523901" y="652362"/>
            <a:ext cx="4531199" cy="593341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檢查執行中程序</a:t>
            </a:r>
            <a:endParaRPr/>
          </a:p>
        </p:txBody>
      </p:sp>
      <p:sp>
        <p:nvSpPr>
          <p:cNvPr id="916" name="Google Shape;916;p10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2800"/>
              <a:buFont typeface="Arial"/>
              <a:buChar char="•"/>
            </a:pPr>
            <a:r>
              <a:rPr lang="zh-TW" sz="2800">
                <a:latin typeface="DFKai-SB"/>
                <a:ea typeface="DFKai-SB"/>
                <a:cs typeface="DFKai-SB"/>
                <a:sym typeface="DFKai-SB"/>
              </a:rPr>
              <a:t>開始→搜尋:msinfo32→軟體環境→執行工作</a:t>
            </a:r>
            <a:endParaRPr sz="2800">
              <a:latin typeface="DFKai-SB"/>
              <a:ea typeface="DFKai-SB"/>
              <a:cs typeface="DFKai-SB"/>
              <a:sym typeface="DFKai-SB"/>
            </a:endParaRPr>
          </a:p>
          <a:p>
            <a:pPr marL="360000" lvl="0" indent="-156800" algn="just" rtl="0">
              <a:spcBef>
                <a:spcPts val="640"/>
              </a:spcBef>
              <a:spcAft>
                <a:spcPts val="0"/>
              </a:spcAft>
              <a:buClr>
                <a:schemeClr val="dk1"/>
              </a:buClr>
              <a:buSzPts val="3200"/>
              <a:buFont typeface="Arial"/>
              <a:buNone/>
            </a:pPr>
            <a:endParaRPr/>
          </a:p>
        </p:txBody>
      </p:sp>
      <p:sp>
        <p:nvSpPr>
          <p:cNvPr id="917" name="Google Shape;917;p10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104</a:t>
            </a:fld>
            <a:endParaRPr>
              <a:solidFill>
                <a:srgbClr val="000000"/>
              </a:solidFill>
            </a:endParaRPr>
          </a:p>
        </p:txBody>
      </p:sp>
      <p:pic>
        <p:nvPicPr>
          <p:cNvPr id="918" name="Google Shape;918;p104"/>
          <p:cNvPicPr preferRelativeResize="0"/>
          <p:nvPr/>
        </p:nvPicPr>
        <p:blipFill rotWithShape="1">
          <a:blip r:embed="rId3">
            <a:alphaModFix/>
          </a:blip>
          <a:srcRect b="13493"/>
          <a:stretch/>
        </p:blipFill>
        <p:spPr>
          <a:xfrm>
            <a:off x="457200" y="2132856"/>
            <a:ext cx="7631274" cy="3518302"/>
          </a:xfrm>
          <a:prstGeom prst="rect">
            <a:avLst/>
          </a:prstGeom>
          <a:noFill/>
          <a:ln>
            <a:noFill/>
          </a:ln>
        </p:spPr>
      </p:pic>
      <p:graphicFrame>
        <p:nvGraphicFramePr>
          <p:cNvPr id="919" name="Google Shape;919;p104"/>
          <p:cNvGraphicFramePr/>
          <p:nvPr/>
        </p:nvGraphicFramePr>
        <p:xfrm>
          <a:off x="362361" y="5871895"/>
          <a:ext cx="8309875" cy="731520"/>
        </p:xfrm>
        <a:graphic>
          <a:graphicData uri="http://schemas.openxmlformats.org/drawingml/2006/table">
            <a:tbl>
              <a:tblPr>
                <a:noFill/>
                <a:tableStyleId>{712D227A-0F2D-4634-850D-8BA72F5EAAA2}</a:tableStyleId>
              </a:tblPr>
              <a:tblGrid>
                <a:gridCol w="2185500">
                  <a:extLst>
                    <a:ext uri="{9D8B030D-6E8A-4147-A177-3AD203B41FA5}">
                      <a16:colId xmlns:a16="http://schemas.microsoft.com/office/drawing/2014/main" val="20000"/>
                    </a:ext>
                  </a:extLst>
                </a:gridCol>
                <a:gridCol w="3358050">
                  <a:extLst>
                    <a:ext uri="{9D8B030D-6E8A-4147-A177-3AD203B41FA5}">
                      <a16:colId xmlns:a16="http://schemas.microsoft.com/office/drawing/2014/main" val="20001"/>
                    </a:ext>
                  </a:extLst>
                </a:gridCol>
                <a:gridCol w="2766325">
                  <a:extLst>
                    <a:ext uri="{9D8B030D-6E8A-4147-A177-3AD203B41FA5}">
                      <a16:colId xmlns:a16="http://schemas.microsoft.com/office/drawing/2014/main" val="20002"/>
                    </a:ext>
                  </a:extLst>
                </a:gridCol>
              </a:tblGrid>
              <a:tr h="254000">
                <a:tc rowSpan="2">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3.</a:t>
                      </a:r>
                      <a:r>
                        <a:rPr lang="zh-TW" sz="2000">
                          <a:solidFill>
                            <a:schemeClr val="dk1"/>
                          </a:solidFill>
                          <a:latin typeface="Calibri"/>
                          <a:ea typeface="Calibri"/>
                          <a:cs typeface="Calibri"/>
                          <a:sym typeface="Calibri"/>
                        </a:rPr>
                        <a:t>檢查執行中程序</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3.1</a:t>
                      </a:r>
                      <a:r>
                        <a:rPr lang="zh-TW" sz="2000">
                          <a:solidFill>
                            <a:schemeClr val="dk1"/>
                          </a:solidFill>
                          <a:latin typeface="Calibri"/>
                          <a:ea typeface="Calibri"/>
                          <a:cs typeface="Calibri"/>
                          <a:sym typeface="Calibri"/>
                        </a:rPr>
                        <a:t>不符現行資安政策之程序</a:t>
                      </a:r>
                      <a:endParaRPr sz="200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54000">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3.2</a:t>
                      </a:r>
                      <a:r>
                        <a:rPr lang="zh-TW" sz="2000">
                          <a:solidFill>
                            <a:schemeClr val="dk1"/>
                          </a:solidFill>
                          <a:latin typeface="Calibri"/>
                          <a:ea typeface="Calibri"/>
                          <a:cs typeface="Calibri"/>
                          <a:sym typeface="Calibri"/>
                        </a:rPr>
                        <a:t>惡意及異常程序分析</a:t>
                      </a:r>
                      <a:endParaRPr sz="200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無異常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6" name="Google Shape;926;p10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105</a:t>
            </a:fld>
            <a:endParaRPr>
              <a:solidFill>
                <a:srgbClr val="000000"/>
              </a:solidFill>
            </a:endParaRPr>
          </a:p>
        </p:txBody>
      </p:sp>
      <p:sp>
        <p:nvSpPr>
          <p:cNvPr id="924" name="Google Shape;924;p105"/>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檢查執行中服務</a:t>
            </a:r>
            <a:endParaRPr/>
          </a:p>
        </p:txBody>
      </p:sp>
      <p:sp>
        <p:nvSpPr>
          <p:cNvPr id="927" name="Google Shape;927;p105"/>
          <p:cNvSpPr txBox="1"/>
          <p:nvPr/>
        </p:nvSpPr>
        <p:spPr>
          <a:xfrm>
            <a:off x="397704" y="1313361"/>
            <a:ext cx="4429606" cy="4191001"/>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DFKai-SB"/>
              <a:buChar char="•"/>
            </a:pPr>
            <a:r>
              <a:rPr lang="zh-TW" sz="2800">
                <a:solidFill>
                  <a:schemeClr val="dk1"/>
                </a:solidFill>
                <a:latin typeface="DFKai-SB"/>
                <a:ea typeface="DFKai-SB"/>
                <a:cs typeface="DFKai-SB"/>
                <a:sym typeface="DFKai-SB"/>
              </a:rPr>
              <a:t>網路和共用中心→變更介面卡設定→區域連線→內容→TCP/IPv4→內容→進階→WINS→停用[NETBIOS over TCP/IP]</a:t>
            </a:r>
            <a:endParaRPr/>
          </a:p>
        </p:txBody>
      </p:sp>
      <p:pic>
        <p:nvPicPr>
          <p:cNvPr id="928" name="Google Shape;928;p105"/>
          <p:cNvPicPr preferRelativeResize="0"/>
          <p:nvPr/>
        </p:nvPicPr>
        <p:blipFill rotWithShape="1">
          <a:blip r:embed="rId3">
            <a:alphaModFix/>
          </a:blip>
          <a:srcRect/>
          <a:stretch/>
        </p:blipFill>
        <p:spPr>
          <a:xfrm>
            <a:off x="5004048" y="1407631"/>
            <a:ext cx="3943350" cy="4381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5" name="Google Shape;935;p10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106</a:t>
            </a:fld>
            <a:endParaRPr>
              <a:solidFill>
                <a:srgbClr val="000000"/>
              </a:solidFill>
            </a:endParaRPr>
          </a:p>
        </p:txBody>
      </p:sp>
      <p:sp>
        <p:nvSpPr>
          <p:cNvPr id="936" name="Google Shape;936;p106"/>
          <p:cNvSpPr txBox="1"/>
          <p:nvPr/>
        </p:nvSpPr>
        <p:spPr>
          <a:xfrm>
            <a:off x="253525" y="1408966"/>
            <a:ext cx="4915050" cy="308325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DFKai-SB"/>
              <a:buChar char="•"/>
            </a:pPr>
            <a:r>
              <a:rPr lang="zh-TW" sz="2800">
                <a:solidFill>
                  <a:schemeClr val="dk1"/>
                </a:solidFill>
                <a:latin typeface="DFKai-SB"/>
                <a:ea typeface="DFKai-SB"/>
                <a:cs typeface="DFKai-SB"/>
                <a:sym typeface="DFKai-SB"/>
              </a:rPr>
              <a:t>控制台→系統管理工具 →服務→[Remote Desktop Services][TCP/IP NetBIOS Helper]停止並停用</a:t>
            </a:r>
            <a:endParaRPr sz="2800">
              <a:solidFill>
                <a:schemeClr val="dk1"/>
              </a:solidFill>
              <a:latin typeface="DFKai-SB"/>
              <a:ea typeface="DFKai-SB"/>
              <a:cs typeface="DFKai-SB"/>
              <a:sym typeface="DFKai-SB"/>
            </a:endParaRPr>
          </a:p>
        </p:txBody>
      </p:sp>
      <p:graphicFrame>
        <p:nvGraphicFramePr>
          <p:cNvPr id="937" name="Google Shape;937;p106"/>
          <p:cNvGraphicFramePr/>
          <p:nvPr/>
        </p:nvGraphicFramePr>
        <p:xfrm>
          <a:off x="411180" y="5215475"/>
          <a:ext cx="8309875" cy="731520"/>
        </p:xfrm>
        <a:graphic>
          <a:graphicData uri="http://schemas.openxmlformats.org/drawingml/2006/table">
            <a:tbl>
              <a:tblPr>
                <a:noFill/>
                <a:tableStyleId>{712D227A-0F2D-4634-850D-8BA72F5EAAA2}</a:tableStyleId>
              </a:tblPr>
              <a:tblGrid>
                <a:gridCol w="2185500">
                  <a:extLst>
                    <a:ext uri="{9D8B030D-6E8A-4147-A177-3AD203B41FA5}">
                      <a16:colId xmlns:a16="http://schemas.microsoft.com/office/drawing/2014/main" val="20000"/>
                    </a:ext>
                  </a:extLst>
                </a:gridCol>
                <a:gridCol w="3358050">
                  <a:extLst>
                    <a:ext uri="{9D8B030D-6E8A-4147-A177-3AD203B41FA5}">
                      <a16:colId xmlns:a16="http://schemas.microsoft.com/office/drawing/2014/main" val="20001"/>
                    </a:ext>
                  </a:extLst>
                </a:gridCol>
                <a:gridCol w="2766325">
                  <a:extLst>
                    <a:ext uri="{9D8B030D-6E8A-4147-A177-3AD203B41FA5}">
                      <a16:colId xmlns:a16="http://schemas.microsoft.com/office/drawing/2014/main" val="20002"/>
                    </a:ext>
                  </a:extLst>
                </a:gridCol>
              </a:tblGrid>
              <a:tr h="254000">
                <a:tc rowSpan="2">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4.</a:t>
                      </a:r>
                      <a:r>
                        <a:rPr lang="zh-TW" sz="2000">
                          <a:solidFill>
                            <a:schemeClr val="dk1"/>
                          </a:solidFill>
                          <a:latin typeface="Calibri"/>
                          <a:ea typeface="Calibri"/>
                          <a:cs typeface="Calibri"/>
                          <a:sym typeface="Calibri"/>
                        </a:rPr>
                        <a:t>檢查執行中服務</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4.1</a:t>
                      </a:r>
                      <a:r>
                        <a:rPr lang="zh-TW" sz="2000">
                          <a:solidFill>
                            <a:schemeClr val="dk1"/>
                          </a:solidFill>
                          <a:latin typeface="Calibri"/>
                          <a:ea typeface="Calibri"/>
                          <a:cs typeface="Calibri"/>
                          <a:sym typeface="Calibri"/>
                        </a:rPr>
                        <a:t>不符現行資安政策之服務</a:t>
                      </a:r>
                      <a:endParaRPr sz="200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54000">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4.2</a:t>
                      </a:r>
                      <a:r>
                        <a:rPr lang="zh-TW" sz="2000">
                          <a:solidFill>
                            <a:schemeClr val="dk1"/>
                          </a:solidFill>
                          <a:latin typeface="Calibri"/>
                          <a:ea typeface="Calibri"/>
                          <a:cs typeface="Calibri"/>
                          <a:sym typeface="Calibri"/>
                        </a:rPr>
                        <a:t>異常服務分析</a:t>
                      </a:r>
                      <a:endParaRPr sz="200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無異常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938" name="Google Shape;938;p106"/>
          <p:cNvPicPr preferRelativeResize="0"/>
          <p:nvPr/>
        </p:nvPicPr>
        <p:blipFill rotWithShape="1">
          <a:blip r:embed="rId3">
            <a:alphaModFix/>
          </a:blip>
          <a:srcRect/>
          <a:stretch/>
        </p:blipFill>
        <p:spPr>
          <a:xfrm>
            <a:off x="5570236" y="929082"/>
            <a:ext cx="3376872" cy="3672318"/>
          </a:xfrm>
          <a:prstGeom prst="rect">
            <a:avLst/>
          </a:prstGeom>
          <a:noFill/>
          <a:ln>
            <a:noFill/>
          </a:ln>
        </p:spPr>
      </p:pic>
      <p:sp>
        <p:nvSpPr>
          <p:cNvPr id="939" name="Google Shape;939;p106"/>
          <p:cNvSpPr/>
          <p:nvPr/>
        </p:nvSpPr>
        <p:spPr>
          <a:xfrm>
            <a:off x="6470988" y="3113799"/>
            <a:ext cx="791570" cy="259308"/>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40" name="Google Shape;940;p106"/>
          <p:cNvSpPr/>
          <p:nvPr/>
        </p:nvSpPr>
        <p:spPr>
          <a:xfrm>
            <a:off x="5652120" y="2420888"/>
            <a:ext cx="3226747" cy="256182"/>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07"/>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檢查異常網路連線</a:t>
            </a:r>
            <a:endParaRPr/>
          </a:p>
        </p:txBody>
      </p:sp>
      <p:sp>
        <p:nvSpPr>
          <p:cNvPr id="947" name="Google Shape;947;p107"/>
          <p:cNvSpPr txBox="1">
            <a:spLocks noGrp="1"/>
          </p:cNvSpPr>
          <p:nvPr>
            <p:ph type="body" idx="1"/>
          </p:nvPr>
        </p:nvSpPr>
        <p:spPr>
          <a:xfrm>
            <a:off x="457200" y="1224462"/>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latin typeface="DFKai-SB"/>
                <a:ea typeface="DFKai-SB"/>
                <a:cs typeface="DFKai-SB"/>
                <a:sym typeface="DFKai-SB"/>
              </a:rPr>
              <a:t>CMD→netstat -ano</a:t>
            </a:r>
            <a:endParaRPr/>
          </a:p>
        </p:txBody>
      </p:sp>
      <p:sp>
        <p:nvSpPr>
          <p:cNvPr id="948" name="Google Shape;948;p107"/>
          <p:cNvSpPr txBox="1">
            <a:spLocks noGrp="1"/>
          </p:cNvSpPr>
          <p:nvPr>
            <p:ph type="sldNum" idx="12"/>
          </p:nvPr>
        </p:nvSpPr>
        <p:spPr>
          <a:xfrm>
            <a:off x="6553200" y="5859271"/>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107</a:t>
            </a:fld>
            <a:endParaRPr>
              <a:solidFill>
                <a:srgbClr val="000000"/>
              </a:solidFill>
            </a:endParaRPr>
          </a:p>
        </p:txBody>
      </p:sp>
      <p:grpSp>
        <p:nvGrpSpPr>
          <p:cNvPr id="949" name="Google Shape;949;p107"/>
          <p:cNvGrpSpPr/>
          <p:nvPr/>
        </p:nvGrpSpPr>
        <p:grpSpPr>
          <a:xfrm>
            <a:off x="301254" y="1724561"/>
            <a:ext cx="8402560" cy="3994537"/>
            <a:chOff x="1834715" y="1393208"/>
            <a:chExt cx="9751649" cy="4428521"/>
          </a:xfrm>
        </p:grpSpPr>
        <p:pic>
          <p:nvPicPr>
            <p:cNvPr id="950" name="Google Shape;950;p107"/>
            <p:cNvPicPr preferRelativeResize="0"/>
            <p:nvPr/>
          </p:nvPicPr>
          <p:blipFill rotWithShape="1">
            <a:blip r:embed="rId3">
              <a:alphaModFix/>
            </a:blip>
            <a:srcRect/>
            <a:stretch/>
          </p:blipFill>
          <p:spPr>
            <a:xfrm>
              <a:off x="1834715" y="1393208"/>
              <a:ext cx="6783052" cy="4428521"/>
            </a:xfrm>
            <a:prstGeom prst="rect">
              <a:avLst/>
            </a:prstGeom>
            <a:noFill/>
            <a:ln>
              <a:noFill/>
            </a:ln>
          </p:spPr>
        </p:pic>
        <p:sp>
          <p:nvSpPr>
            <p:cNvPr id="951" name="Google Shape;951;p107"/>
            <p:cNvSpPr/>
            <p:nvPr/>
          </p:nvSpPr>
          <p:spPr>
            <a:xfrm>
              <a:off x="1883456" y="1768535"/>
              <a:ext cx="2808319" cy="362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52" name="Google Shape;952;p107"/>
            <p:cNvSpPr/>
            <p:nvPr/>
          </p:nvSpPr>
          <p:spPr>
            <a:xfrm>
              <a:off x="1951696" y="2391868"/>
              <a:ext cx="6379352" cy="342986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53" name="Google Shape;953;p107"/>
            <p:cNvSpPr/>
            <p:nvPr/>
          </p:nvSpPr>
          <p:spPr>
            <a:xfrm>
              <a:off x="9469319" y="4150873"/>
              <a:ext cx="2117045" cy="77775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45905" y="53606"/>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檢查有無異常連線port</a:t>
              </a:r>
              <a:endParaRPr sz="2200">
                <a:solidFill>
                  <a:srgbClr val="FFFF00"/>
                </a:solidFill>
                <a:latin typeface="DFKai-SB"/>
                <a:ea typeface="DFKai-SB"/>
                <a:cs typeface="DFKai-SB"/>
                <a:sym typeface="DFKai-SB"/>
              </a:endParaRPr>
            </a:p>
          </p:txBody>
        </p:sp>
        <p:sp>
          <p:nvSpPr>
            <p:cNvPr id="954" name="Google Shape;954;p107"/>
            <p:cNvSpPr/>
            <p:nvPr/>
          </p:nvSpPr>
          <p:spPr>
            <a:xfrm>
              <a:off x="9469319" y="2198259"/>
              <a:ext cx="1843314"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297635" y="-45206"/>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輸入指令</a:t>
              </a:r>
              <a:endParaRPr/>
            </a:p>
          </p:txBody>
        </p:sp>
      </p:grpSp>
      <p:graphicFrame>
        <p:nvGraphicFramePr>
          <p:cNvPr id="955" name="Google Shape;955;p107"/>
          <p:cNvGraphicFramePr/>
          <p:nvPr/>
        </p:nvGraphicFramePr>
        <p:xfrm>
          <a:off x="476279" y="6035650"/>
          <a:ext cx="7991675" cy="609600"/>
        </p:xfrm>
        <a:graphic>
          <a:graphicData uri="http://schemas.openxmlformats.org/drawingml/2006/table">
            <a:tbl>
              <a:tblPr>
                <a:noFill/>
                <a:tableStyleId>{712D227A-0F2D-4634-850D-8BA72F5EAAA2}</a:tableStyleId>
              </a:tblPr>
              <a:tblGrid>
                <a:gridCol w="1810825">
                  <a:extLst>
                    <a:ext uri="{9D8B030D-6E8A-4147-A177-3AD203B41FA5}">
                      <a16:colId xmlns:a16="http://schemas.microsoft.com/office/drawing/2014/main" val="20000"/>
                    </a:ext>
                  </a:extLst>
                </a:gridCol>
                <a:gridCol w="2774525">
                  <a:extLst>
                    <a:ext uri="{9D8B030D-6E8A-4147-A177-3AD203B41FA5}">
                      <a16:colId xmlns:a16="http://schemas.microsoft.com/office/drawing/2014/main" val="20001"/>
                    </a:ext>
                  </a:extLst>
                </a:gridCol>
                <a:gridCol w="3406325">
                  <a:extLst>
                    <a:ext uri="{9D8B030D-6E8A-4147-A177-3AD203B41FA5}">
                      <a16:colId xmlns:a16="http://schemas.microsoft.com/office/drawing/2014/main" val="20002"/>
                    </a:ext>
                  </a:extLst>
                </a:gridCol>
              </a:tblGrid>
              <a:tr h="581900">
                <a:tc>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1.</a:t>
                      </a:r>
                      <a:r>
                        <a:rPr lang="zh-TW" sz="2000">
                          <a:solidFill>
                            <a:schemeClr val="dk1"/>
                          </a:solidFill>
                          <a:latin typeface="Calibri"/>
                          <a:ea typeface="Calibri"/>
                          <a:cs typeface="Calibri"/>
                          <a:sym typeface="Calibri"/>
                        </a:rPr>
                        <a:t>檢查系統連</a:t>
                      </a:r>
                      <a:endParaRPr sz="2000">
                        <a:solidFill>
                          <a:schemeClr val="dk1"/>
                        </a:solidFill>
                        <a:latin typeface="Calibri"/>
                        <a:ea typeface="Calibri"/>
                        <a:cs typeface="Calibri"/>
                        <a:sym typeface="Calibri"/>
                      </a:endParaRPr>
                    </a:p>
                    <a:p>
                      <a:pPr marL="177800" marR="0" lvl="0" indent="-177800" algn="just" rtl="0">
                        <a:lnSpc>
                          <a:spcPct val="100000"/>
                        </a:lnSpc>
                        <a:spcBef>
                          <a:spcPts val="0"/>
                        </a:spcBef>
                        <a:spcAft>
                          <a:spcPts val="0"/>
                        </a:spcAft>
                        <a:buNone/>
                      </a:pPr>
                      <a:r>
                        <a:rPr lang="zh-TW" sz="2000">
                          <a:solidFill>
                            <a:schemeClr val="dk1"/>
                          </a:solidFill>
                          <a:latin typeface="Calibri"/>
                          <a:ea typeface="Calibri"/>
                          <a:cs typeface="Calibri"/>
                          <a:sym typeface="Calibri"/>
                        </a:rPr>
                        <a:t>    線服務</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just" rtl="0">
                        <a:lnSpc>
                          <a:spcPct val="120000"/>
                        </a:lnSpc>
                        <a:spcBef>
                          <a:spcPts val="0"/>
                        </a:spcBef>
                        <a:spcAft>
                          <a:spcPts val="0"/>
                        </a:spcAft>
                        <a:buNone/>
                      </a:pPr>
                      <a:r>
                        <a:rPr lang="zh-TW" sz="2000">
                          <a:solidFill>
                            <a:schemeClr val="dk1"/>
                          </a:solidFill>
                          <a:latin typeface="DFKai-SB"/>
                          <a:ea typeface="DFKai-SB"/>
                          <a:cs typeface="DFKai-SB"/>
                          <a:sym typeface="DFKai-SB"/>
                        </a:rPr>
                        <a:t>1.1</a:t>
                      </a:r>
                      <a:r>
                        <a:rPr lang="zh-TW" sz="2000">
                          <a:solidFill>
                            <a:schemeClr val="dk1"/>
                          </a:solidFill>
                          <a:latin typeface="Calibri"/>
                          <a:ea typeface="Calibri"/>
                          <a:cs typeface="Calibri"/>
                          <a:sym typeface="Calibri"/>
                        </a:rPr>
                        <a:t>是否存在異常連線</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0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檢查異常網路連線</a:t>
            </a:r>
            <a:endParaRPr/>
          </a:p>
        </p:txBody>
      </p:sp>
      <p:sp>
        <p:nvSpPr>
          <p:cNvPr id="962" name="Google Shape;962;p108"/>
          <p:cNvSpPr txBox="1">
            <a:spLocks noGrp="1"/>
          </p:cNvSpPr>
          <p:nvPr>
            <p:ph type="body" idx="1"/>
          </p:nvPr>
        </p:nvSpPr>
        <p:spPr>
          <a:xfrm>
            <a:off x="457200" y="1224462"/>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latin typeface="DFKai-SB"/>
                <a:ea typeface="DFKai-SB"/>
                <a:cs typeface="DFKai-SB"/>
                <a:sym typeface="DFKai-SB"/>
              </a:rPr>
              <a:t>CMD→netstat -ano</a:t>
            </a:r>
            <a:endParaRPr/>
          </a:p>
        </p:txBody>
      </p:sp>
      <p:sp>
        <p:nvSpPr>
          <p:cNvPr id="963" name="Google Shape;963;p108"/>
          <p:cNvSpPr txBox="1">
            <a:spLocks noGrp="1"/>
          </p:cNvSpPr>
          <p:nvPr>
            <p:ph type="sldNum" idx="12"/>
          </p:nvPr>
        </p:nvSpPr>
        <p:spPr>
          <a:xfrm>
            <a:off x="6553200" y="5859271"/>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108</a:t>
            </a:fld>
            <a:endParaRPr>
              <a:solidFill>
                <a:srgbClr val="000000"/>
              </a:solidFill>
            </a:endParaRPr>
          </a:p>
        </p:txBody>
      </p:sp>
      <p:pic>
        <p:nvPicPr>
          <p:cNvPr id="964" name="Google Shape;964;p108"/>
          <p:cNvPicPr preferRelativeResize="0"/>
          <p:nvPr/>
        </p:nvPicPr>
        <p:blipFill rotWithShape="1">
          <a:blip r:embed="rId3">
            <a:alphaModFix/>
          </a:blip>
          <a:srcRect/>
          <a:stretch/>
        </p:blipFill>
        <p:spPr>
          <a:xfrm>
            <a:off x="306099" y="1772816"/>
            <a:ext cx="6448425" cy="3143250"/>
          </a:xfrm>
          <a:prstGeom prst="rect">
            <a:avLst/>
          </a:prstGeom>
          <a:noFill/>
          <a:ln>
            <a:noFill/>
          </a:ln>
        </p:spPr>
      </p:pic>
      <p:sp>
        <p:nvSpPr>
          <p:cNvPr id="965" name="Google Shape;965;p108"/>
          <p:cNvSpPr/>
          <p:nvPr/>
        </p:nvSpPr>
        <p:spPr>
          <a:xfrm>
            <a:off x="6902199" y="2555208"/>
            <a:ext cx="2172221" cy="1345379"/>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278585" y="38856"/>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沒有在使用或不可開啟的port應將其關閉</a:t>
            </a:r>
            <a:endParaRPr/>
          </a:p>
        </p:txBody>
      </p:sp>
      <p:graphicFrame>
        <p:nvGraphicFramePr>
          <p:cNvPr id="966" name="Google Shape;966;p108"/>
          <p:cNvGraphicFramePr/>
          <p:nvPr/>
        </p:nvGraphicFramePr>
        <p:xfrm>
          <a:off x="306099" y="5172991"/>
          <a:ext cx="8146075" cy="651700"/>
        </p:xfrm>
        <a:graphic>
          <a:graphicData uri="http://schemas.openxmlformats.org/drawingml/2006/table">
            <a:tbl>
              <a:tblPr>
                <a:noFill/>
                <a:tableStyleId>{712D227A-0F2D-4634-850D-8BA72F5EAAA2}</a:tableStyleId>
              </a:tblPr>
              <a:tblGrid>
                <a:gridCol w="2357475">
                  <a:extLst>
                    <a:ext uri="{9D8B030D-6E8A-4147-A177-3AD203B41FA5}">
                      <a16:colId xmlns:a16="http://schemas.microsoft.com/office/drawing/2014/main" val="20000"/>
                    </a:ext>
                  </a:extLst>
                </a:gridCol>
                <a:gridCol w="2894300">
                  <a:extLst>
                    <a:ext uri="{9D8B030D-6E8A-4147-A177-3AD203B41FA5}">
                      <a16:colId xmlns:a16="http://schemas.microsoft.com/office/drawing/2014/main" val="20001"/>
                    </a:ext>
                  </a:extLst>
                </a:gridCol>
                <a:gridCol w="2894300">
                  <a:extLst>
                    <a:ext uri="{9D8B030D-6E8A-4147-A177-3AD203B41FA5}">
                      <a16:colId xmlns:a16="http://schemas.microsoft.com/office/drawing/2014/main" val="20002"/>
                    </a:ext>
                  </a:extLst>
                </a:gridCol>
              </a:tblGrid>
              <a:tr h="651700">
                <a:tc>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2.</a:t>
                      </a:r>
                      <a:r>
                        <a:rPr lang="zh-TW" sz="2000">
                          <a:solidFill>
                            <a:schemeClr val="dk1"/>
                          </a:solidFill>
                          <a:latin typeface="Calibri"/>
                          <a:ea typeface="Calibri"/>
                          <a:cs typeface="Calibri"/>
                          <a:sym typeface="Calibri"/>
                        </a:rPr>
                        <a:t>檢查網路卡使用</a:t>
                      </a:r>
                      <a:endParaRPr sz="2000">
                        <a:solidFill>
                          <a:schemeClr val="dk1"/>
                        </a:solidFill>
                        <a:latin typeface="Calibri"/>
                        <a:ea typeface="Calibri"/>
                        <a:cs typeface="Calibri"/>
                        <a:sym typeface="Calibri"/>
                      </a:endParaRPr>
                    </a:p>
                    <a:p>
                      <a:pPr marL="177800" marR="0" lvl="0" indent="-177800" algn="just" rtl="0">
                        <a:lnSpc>
                          <a:spcPct val="100000"/>
                        </a:lnSpc>
                        <a:spcBef>
                          <a:spcPts val="0"/>
                        </a:spcBef>
                        <a:spcAft>
                          <a:spcPts val="0"/>
                        </a:spcAft>
                        <a:buNone/>
                      </a:pPr>
                      <a:r>
                        <a:rPr lang="zh-TW" sz="2000">
                          <a:solidFill>
                            <a:schemeClr val="dk1"/>
                          </a:solidFill>
                          <a:latin typeface="Calibri"/>
                          <a:ea typeface="Calibri"/>
                          <a:cs typeface="Calibri"/>
                          <a:sym typeface="Calibri"/>
                        </a:rPr>
                        <a:t>    情形</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2.2</a:t>
                      </a:r>
                      <a:r>
                        <a:rPr lang="zh-TW" sz="2000">
                          <a:solidFill>
                            <a:schemeClr val="dk1"/>
                          </a:solidFill>
                          <a:latin typeface="Calibri"/>
                          <a:ea typeface="Calibri"/>
                          <a:cs typeface="Calibri"/>
                          <a:sym typeface="Calibri"/>
                        </a:rPr>
                        <a:t>異常網路設定驗證</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無異常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67" name="Google Shape;967;p108"/>
          <p:cNvSpPr/>
          <p:nvPr/>
        </p:nvSpPr>
        <p:spPr>
          <a:xfrm>
            <a:off x="306099" y="1984227"/>
            <a:ext cx="2808319" cy="362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solidFill>
                  <a:schemeClr val="dk1"/>
                </a:solidFill>
                <a:latin typeface="DFKai-SB"/>
                <a:ea typeface="DFKai-SB"/>
                <a:cs typeface="DFKai-SB"/>
                <a:sym typeface="DFKai-SB"/>
              </a:rPr>
              <a:t>常用通訊埠</a:t>
            </a:r>
            <a:endParaRPr>
              <a:solidFill>
                <a:schemeClr val="dk1"/>
              </a:solidFill>
            </a:endParaRPr>
          </a:p>
        </p:txBody>
      </p:sp>
      <p:sp>
        <p:nvSpPr>
          <p:cNvPr id="973" name="Google Shape;973;p10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156800" algn="just" rtl="0">
              <a:spcBef>
                <a:spcPts val="0"/>
              </a:spcBef>
              <a:spcAft>
                <a:spcPts val="0"/>
              </a:spcAft>
              <a:buClr>
                <a:schemeClr val="dk1"/>
              </a:buClr>
              <a:buSzPts val="3200"/>
              <a:buFont typeface="Arial"/>
              <a:buNone/>
            </a:pPr>
            <a:endParaRPr/>
          </a:p>
        </p:txBody>
      </p:sp>
      <p:sp>
        <p:nvSpPr>
          <p:cNvPr id="974" name="Google Shape;974;p10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109</a:t>
            </a:fld>
            <a:endParaRPr>
              <a:solidFill>
                <a:srgbClr val="000000"/>
              </a:solidFill>
            </a:endParaRPr>
          </a:p>
        </p:txBody>
      </p:sp>
      <p:sp>
        <p:nvSpPr>
          <p:cNvPr id="975" name="Google Shape;975;p109"/>
          <p:cNvSpPr txBox="1"/>
          <p:nvPr/>
        </p:nvSpPr>
        <p:spPr>
          <a:xfrm>
            <a:off x="412800" y="2014863"/>
            <a:ext cx="7715251" cy="3536762"/>
          </a:xfrm>
          <a:prstGeom prst="rect">
            <a:avLst/>
          </a:prstGeom>
          <a:noFill/>
          <a:ln>
            <a:noFill/>
          </a:ln>
        </p:spPr>
        <p:txBody>
          <a:bodyPr spcFirstLastPara="1" wrap="square" lIns="91425" tIns="45700" rIns="91425" bIns="45700" anchor="t" anchorCtr="0">
            <a:normAutofit/>
          </a:bodyPr>
          <a:lstStyle/>
          <a:p>
            <a:pPr marL="342900" marR="0" lvl="0" indent="-139700" algn="l" rtl="0">
              <a:spcBef>
                <a:spcPts val="0"/>
              </a:spcBef>
              <a:spcAft>
                <a:spcPts val="0"/>
              </a:spcAft>
              <a:buClr>
                <a:srgbClr val="FFFF00"/>
              </a:buClr>
              <a:buSzPts val="3200"/>
              <a:buFont typeface="Times New Roman"/>
              <a:buNone/>
            </a:pPr>
            <a:endParaRPr sz="3200">
              <a:solidFill>
                <a:srgbClr val="FFFF00"/>
              </a:solidFill>
              <a:latin typeface="Times New Roman"/>
              <a:ea typeface="Times New Roman"/>
              <a:cs typeface="Times New Roman"/>
              <a:sym typeface="Times New Roman"/>
            </a:endParaRPr>
          </a:p>
          <a:p>
            <a:pPr marL="342900" marR="0" lvl="0" indent="-139700" algn="l" rtl="0">
              <a:spcBef>
                <a:spcPts val="640"/>
              </a:spcBef>
              <a:spcAft>
                <a:spcPts val="0"/>
              </a:spcAft>
              <a:buClr>
                <a:srgbClr val="FFFF00"/>
              </a:buClr>
              <a:buSzPts val="3200"/>
              <a:buFont typeface="Times New Roman"/>
              <a:buNone/>
            </a:pPr>
            <a:endParaRPr sz="3200">
              <a:solidFill>
                <a:srgbClr val="FFFF00"/>
              </a:solidFill>
              <a:latin typeface="Times New Roman"/>
              <a:ea typeface="Times New Roman"/>
              <a:cs typeface="Times New Roman"/>
              <a:sym typeface="Times New Roman"/>
            </a:endParaRPr>
          </a:p>
        </p:txBody>
      </p:sp>
      <p:graphicFrame>
        <p:nvGraphicFramePr>
          <p:cNvPr id="976" name="Google Shape;976;p109"/>
          <p:cNvGraphicFramePr/>
          <p:nvPr/>
        </p:nvGraphicFramePr>
        <p:xfrm>
          <a:off x="356495" y="980728"/>
          <a:ext cx="6482300" cy="5705986"/>
        </p:xfrm>
        <a:graphic>
          <a:graphicData uri="http://schemas.openxmlformats.org/drawingml/2006/table">
            <a:tbl>
              <a:tblPr firstRow="1" bandRow="1">
                <a:noFill/>
                <a:tableStyleId>{95DD46DE-E7F5-4A75-B58C-97CA0D8B58AE}</a:tableStyleId>
              </a:tblPr>
              <a:tblGrid>
                <a:gridCol w="863875">
                  <a:extLst>
                    <a:ext uri="{9D8B030D-6E8A-4147-A177-3AD203B41FA5}">
                      <a16:colId xmlns:a16="http://schemas.microsoft.com/office/drawing/2014/main" val="20000"/>
                    </a:ext>
                  </a:extLst>
                </a:gridCol>
                <a:gridCol w="5618425">
                  <a:extLst>
                    <a:ext uri="{9D8B030D-6E8A-4147-A177-3AD203B41FA5}">
                      <a16:colId xmlns:a16="http://schemas.microsoft.com/office/drawing/2014/main" val="20001"/>
                    </a:ext>
                  </a:extLst>
                </a:gridCol>
              </a:tblGrid>
              <a:tr h="416700">
                <a:tc>
                  <a:txBody>
                    <a:bodyPr/>
                    <a:lstStyle/>
                    <a:p>
                      <a:pPr marL="0" marR="0" lvl="0" indent="0" algn="ctr" rtl="0">
                        <a:spcBef>
                          <a:spcPts val="0"/>
                        </a:spcBef>
                        <a:spcAft>
                          <a:spcPts val="0"/>
                        </a:spcAft>
                        <a:buNone/>
                      </a:pPr>
                      <a:r>
                        <a:rPr lang="zh-TW" sz="2200" b="0" i="0" u="none" strike="noStrike" cap="none">
                          <a:solidFill>
                            <a:schemeClr val="dk1"/>
                          </a:solidFill>
                          <a:latin typeface="DFKai-SB"/>
                          <a:ea typeface="DFKai-SB"/>
                          <a:cs typeface="DFKai-SB"/>
                          <a:sym typeface="DFKai-SB"/>
                        </a:rPr>
                        <a:t>Port</a:t>
                      </a:r>
                      <a:endParaRPr sz="2200">
                        <a:solidFill>
                          <a:schemeClr val="dk1"/>
                        </a:solidFill>
                      </a:endParaRPr>
                    </a:p>
                  </a:txBody>
                  <a:tcPr marL="91450" marR="91450" marT="45725" marB="45725">
                    <a:lnB w="57150" cap="flat" cmpd="sng">
                      <a:solidFill>
                        <a:srgbClr val="FF0000"/>
                      </a:solidFill>
                      <a:prstDash val="solid"/>
                      <a:round/>
                      <a:headEnd type="none" w="sm" len="sm"/>
                      <a:tailEnd type="none" w="sm" len="sm"/>
                    </a:lnB>
                    <a:solidFill>
                      <a:srgbClr val="0070C0"/>
                    </a:solidFill>
                  </a:tcPr>
                </a:tc>
                <a:tc>
                  <a:txBody>
                    <a:bodyPr/>
                    <a:lstStyle/>
                    <a:p>
                      <a:pPr marL="0" marR="0" lvl="0" indent="0" algn="ctr" rtl="0">
                        <a:lnSpc>
                          <a:spcPct val="120000"/>
                        </a:lnSpc>
                        <a:spcBef>
                          <a:spcPts val="0"/>
                        </a:spcBef>
                        <a:spcAft>
                          <a:spcPts val="0"/>
                        </a:spcAft>
                        <a:buClr>
                          <a:schemeClr val="dk1"/>
                        </a:buClr>
                        <a:buSzPts val="2750"/>
                        <a:buFont typeface="Arial"/>
                        <a:buNone/>
                      </a:pPr>
                      <a:r>
                        <a:rPr lang="zh-TW" sz="2200" b="0" i="0" u="none" strike="noStrike" cap="none">
                          <a:solidFill>
                            <a:schemeClr val="dk1"/>
                          </a:solidFill>
                          <a:latin typeface="DFKai-SB"/>
                          <a:ea typeface="DFKai-SB"/>
                          <a:cs typeface="DFKai-SB"/>
                          <a:sym typeface="DFKai-SB"/>
                        </a:rPr>
                        <a:t>服務內容</a:t>
                      </a:r>
                      <a:endParaRPr/>
                    </a:p>
                  </a:txBody>
                  <a:tcPr marL="91450" marR="91450" marT="45725" marB="45725">
                    <a:lnB w="57150" cap="flat" cmpd="sng">
                      <a:solidFill>
                        <a:srgbClr val="FF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21</a:t>
                      </a:r>
                      <a:endParaRPr sz="1800">
                        <a:solidFill>
                          <a:schemeClr val="dk1"/>
                        </a:solidFill>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檔案傳輸協定(FTP)</a:t>
                      </a:r>
                      <a:endParaRPr sz="1800">
                        <a:solidFill>
                          <a:schemeClr val="dk1"/>
                        </a:solidFill>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1"/>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23</a:t>
                      </a:r>
                      <a:endParaRPr sz="1800">
                        <a:solidFill>
                          <a:schemeClr val="dk1"/>
                        </a:solidFill>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遠端連線協定(Telnet)</a:t>
                      </a:r>
                      <a:endParaRPr sz="1800">
                        <a:solidFill>
                          <a:schemeClr val="dk1"/>
                        </a:solidFill>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2"/>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25</a:t>
                      </a:r>
                      <a:endParaRPr sz="1800">
                        <a:solidFill>
                          <a:schemeClr val="dk1"/>
                        </a:solidFill>
                      </a:endParaRPr>
                    </a:p>
                  </a:txBody>
                  <a:tcPr marL="91450" marR="91450" marT="45725" marB="45725" anchor="ct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簡單郵件傳輸協定(SMTP)</a:t>
                      </a:r>
                      <a:endParaRPr sz="1800">
                        <a:solidFill>
                          <a:schemeClr val="dk1"/>
                        </a:solidFill>
                      </a:endParaRPr>
                    </a:p>
                  </a:txBody>
                  <a:tcPr marL="91450" marR="91450" marT="45725" marB="45725">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3"/>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53</a:t>
                      </a:r>
                      <a:endParaRPr sz="1800">
                        <a:solidFill>
                          <a:schemeClr val="dk1"/>
                        </a:solidFill>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網域名稱系統(DNS)</a:t>
                      </a:r>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4"/>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80 </a:t>
                      </a:r>
                      <a:endParaRPr sz="1800">
                        <a:solidFill>
                          <a:schemeClr val="dk1"/>
                        </a:solidFill>
                      </a:endParaRPr>
                    </a:p>
                  </a:txBody>
                  <a:tcPr marL="91450" marR="91450" marT="45725" marB="45725" anchor="ctr">
                    <a:lnT w="57150" cap="flat" cmpd="sng">
                      <a:solidFill>
                        <a:srgbClr val="FF0000"/>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用於全球資訊網(WWW)服務的超文字傳輸通訊協定(HTTP)</a:t>
                      </a:r>
                      <a:endParaRPr/>
                    </a:p>
                  </a:txBody>
                  <a:tcPr marL="91450" marR="91450" marT="45725" marB="45725">
                    <a:lnT w="57150" cap="flat" cmpd="sng">
                      <a:solidFill>
                        <a:srgbClr val="FF0000"/>
                      </a:solidFill>
                      <a:prstDash val="solid"/>
                      <a:round/>
                      <a:headEnd type="none" w="sm" len="sm"/>
                      <a:tailEnd type="none" w="sm" len="sm"/>
                    </a:lnT>
                  </a:tcPr>
                </a:tc>
                <a:extLst>
                  <a:ext uri="{0D108BD9-81ED-4DB2-BD59-A6C34878D82A}">
                    <a16:rowId xmlns:a16="http://schemas.microsoft.com/office/drawing/2014/main" val="10005"/>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110 </a:t>
                      </a:r>
                      <a:endParaRPr sz="1800">
                        <a:solidFill>
                          <a:schemeClr val="dk1"/>
                        </a:solidFill>
                      </a:endParaRPr>
                    </a:p>
                  </a:txBody>
                  <a:tcPr marL="91450" marR="91450" marT="45725" marB="45725" anchor="ctr">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郵件通信協定(POP3)</a:t>
                      </a:r>
                      <a:endParaRPr/>
                    </a:p>
                  </a:txBody>
                  <a:tcPr marL="91450" marR="91450" marT="45725" marB="45725">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6"/>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135 </a:t>
                      </a:r>
                      <a:endParaRPr sz="1800">
                        <a:solidFill>
                          <a:schemeClr val="dk1"/>
                        </a:solidFill>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用於使用RPC（遠端程序呼叫）協定。</a:t>
                      </a:r>
                      <a:endParaRPr sz="1800">
                        <a:solidFill>
                          <a:schemeClr val="dk1"/>
                        </a:solidFill>
                        <a:latin typeface="DFKai-SB"/>
                        <a:ea typeface="DFKai-SB"/>
                        <a:cs typeface="DFKai-SB"/>
                        <a:sym typeface="DFKai-SB"/>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7"/>
                  </a:ext>
                </a:extLst>
              </a:tr>
              <a:tr h="3086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137</a:t>
                      </a:r>
                      <a:endParaRPr sz="1800">
                        <a:solidFill>
                          <a:schemeClr val="dk1"/>
                        </a:solidFill>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主要用於「NetBIOS Name Service」</a:t>
                      </a:r>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8"/>
                  </a:ext>
                </a:extLst>
              </a:tr>
              <a:tr h="540150">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139</a:t>
                      </a:r>
                      <a:endParaRPr sz="1800">
                        <a:solidFill>
                          <a:schemeClr val="dk1"/>
                        </a:solidFill>
                        <a:latin typeface="DFKai-SB"/>
                        <a:ea typeface="DFKai-SB"/>
                        <a:cs typeface="DFKai-SB"/>
                        <a:sym typeface="DFKai-SB"/>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是「NetBIOS Session Service」提供的，主要用於提供Windows文件和印表機共享</a:t>
                      </a:r>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09"/>
                  </a:ext>
                </a:extLst>
              </a:tr>
              <a:tr h="346975">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443</a:t>
                      </a:r>
                      <a:endParaRPr sz="1800">
                        <a:solidFill>
                          <a:schemeClr val="dk1"/>
                        </a:solidFill>
                        <a:latin typeface="DFKai-SB"/>
                        <a:ea typeface="DFKai-SB"/>
                        <a:cs typeface="DFKai-SB"/>
                        <a:sym typeface="DFKai-SB"/>
                      </a:endParaRPr>
                    </a:p>
                  </a:txBody>
                  <a:tcPr marL="91450" marR="91450" marT="45725" marB="45725"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安全的超文字傳輸通訊協定(https)</a:t>
                      </a:r>
                      <a:endParaRPr sz="1800">
                        <a:solidFill>
                          <a:schemeClr val="dk1"/>
                        </a:solidFill>
                        <a:latin typeface="DFKai-SB"/>
                        <a:ea typeface="DFKai-SB"/>
                        <a:cs typeface="DFKai-SB"/>
                        <a:sym typeface="DFKai-SB"/>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10"/>
                  </a:ext>
                </a:extLst>
              </a:tr>
              <a:tr h="540150">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445</a:t>
                      </a:r>
                      <a:endParaRPr sz="1800">
                        <a:solidFill>
                          <a:schemeClr val="dk1"/>
                        </a:solidFill>
                        <a:latin typeface="DFKai-SB"/>
                        <a:ea typeface="DFKai-SB"/>
                        <a:cs typeface="DFKai-SB"/>
                        <a:sym typeface="DFKai-SB"/>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伺服器訊息區塊Server Message Block (SMB)，又稱網路檔案分享系統</a:t>
                      </a:r>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11"/>
                  </a:ext>
                </a:extLst>
              </a:tr>
              <a:tr h="327600">
                <a:tc>
                  <a:txBody>
                    <a:bodyPr/>
                    <a:lstStyle/>
                    <a:p>
                      <a:pPr marL="0" marR="0" lvl="0" indent="0" algn="ctr" rtl="0">
                        <a:spcBef>
                          <a:spcPts val="0"/>
                        </a:spcBef>
                        <a:spcAft>
                          <a:spcPts val="0"/>
                        </a:spcAft>
                        <a:buNone/>
                      </a:pPr>
                      <a:r>
                        <a:rPr lang="zh-TW" sz="1800">
                          <a:solidFill>
                            <a:schemeClr val="dk1"/>
                          </a:solidFill>
                          <a:latin typeface="DFKai-SB"/>
                          <a:ea typeface="DFKai-SB"/>
                          <a:cs typeface="DFKai-SB"/>
                          <a:sym typeface="DFKai-SB"/>
                        </a:rPr>
                        <a:t>3389</a:t>
                      </a:r>
                      <a:endParaRPr sz="1800">
                        <a:solidFill>
                          <a:schemeClr val="dk1"/>
                        </a:solidFill>
                        <a:latin typeface="DFKai-SB"/>
                        <a:ea typeface="DFKai-SB"/>
                        <a:cs typeface="DFKai-SB"/>
                        <a:sym typeface="DFKai-SB"/>
                      </a:endParaRPr>
                    </a:p>
                  </a:txBody>
                  <a:tcPr marL="91450" marR="91450" marT="45725" marB="45725" anchor="ctr">
                    <a:lnL w="57150" cap="flat" cmpd="sng">
                      <a:solidFill>
                        <a:srgbClr val="FF0000"/>
                      </a:solidFill>
                      <a:prstDash val="solid"/>
                      <a:round/>
                      <a:headEnd type="none" w="sm" len="sm"/>
                      <a:tailEnd type="none" w="sm" len="sm"/>
                    </a:lnL>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DFKai-SB"/>
                        <a:buNone/>
                      </a:pPr>
                      <a:r>
                        <a:rPr lang="zh-TW" sz="1800">
                          <a:solidFill>
                            <a:schemeClr val="dk1"/>
                          </a:solidFill>
                          <a:latin typeface="DFKai-SB"/>
                          <a:ea typeface="DFKai-SB"/>
                          <a:cs typeface="DFKai-SB"/>
                          <a:sym typeface="DFKai-SB"/>
                        </a:rPr>
                        <a:t>遠端桌面連線</a:t>
                      </a:r>
                      <a:endParaRPr/>
                    </a:p>
                  </a:txBody>
                  <a:tcPr marL="91450" marR="91450" marT="45725" marB="45725">
                    <a:lnR w="57150" cap="flat" cmpd="sng">
                      <a:solidFill>
                        <a:srgbClr val="FF0000"/>
                      </a:solidFill>
                      <a:prstDash val="solid"/>
                      <a:round/>
                      <a:headEnd type="none" w="sm" len="sm"/>
                      <a:tailEnd type="none" w="sm" len="sm"/>
                    </a:lnR>
                    <a:lnT w="57150" cap="flat" cmpd="sng">
                      <a:solidFill>
                        <a:srgbClr val="FF0000"/>
                      </a:solidFill>
                      <a:prstDash val="solid"/>
                      <a:round/>
                      <a:headEnd type="none" w="sm" len="sm"/>
                      <a:tailEnd type="none" w="sm" len="sm"/>
                    </a:lnT>
                    <a:lnB w="57150" cap="flat" cmpd="sng">
                      <a:solidFill>
                        <a:srgbClr val="FF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977" name="Google Shape;977;p109"/>
          <p:cNvSpPr/>
          <p:nvPr/>
        </p:nvSpPr>
        <p:spPr>
          <a:xfrm>
            <a:off x="7020272" y="3206402"/>
            <a:ext cx="1687338" cy="115368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8243" y="-11284"/>
                </a:moveTo>
                <a:lnTo>
                  <a:pt x="-6875" y="-118774"/>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500">
                <a:solidFill>
                  <a:schemeClr val="lt1"/>
                </a:solidFill>
                <a:latin typeface="DFKai-SB"/>
                <a:ea typeface="DFKai-SB"/>
                <a:cs typeface="DFKai-SB"/>
                <a:sym typeface="DFKai-SB"/>
              </a:rPr>
              <a:t>紅色粗框為應該關閉的port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11</a:t>
            </a:fld>
            <a:endParaRPr>
              <a:solidFill>
                <a:srgbClr val="000000"/>
              </a:solidFill>
            </a:endParaRPr>
          </a:p>
        </p:txBody>
      </p:sp>
      <p:pic>
        <p:nvPicPr>
          <p:cNvPr id="102" name="Google Shape;102;p11" descr="一張含有 桌 的圖片&#10;&#10;自動產生的描述"/>
          <p:cNvPicPr preferRelativeResize="0"/>
          <p:nvPr/>
        </p:nvPicPr>
        <p:blipFill rotWithShape="1">
          <a:blip r:embed="rId3">
            <a:alphaModFix/>
          </a:blip>
          <a:srcRect/>
          <a:stretch/>
        </p:blipFill>
        <p:spPr>
          <a:xfrm>
            <a:off x="197768" y="1988840"/>
            <a:ext cx="8748464" cy="311357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1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檢查網路卡</a:t>
            </a:r>
            <a:endParaRPr/>
          </a:p>
        </p:txBody>
      </p:sp>
      <p:sp>
        <p:nvSpPr>
          <p:cNvPr id="984" name="Google Shape;984;p1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latin typeface="DFKai-SB"/>
                <a:ea typeface="DFKai-SB"/>
                <a:cs typeface="DFKai-SB"/>
                <a:sym typeface="DFKai-SB"/>
              </a:rPr>
              <a:t>方法一：控制台→裝置管理員</a:t>
            </a:r>
            <a:endParaRPr>
              <a:latin typeface="DFKai-SB"/>
              <a:ea typeface="DFKai-SB"/>
              <a:cs typeface="DFKai-SB"/>
              <a:sym typeface="DFKai-SB"/>
            </a:endParaRPr>
          </a:p>
          <a:p>
            <a:pPr marL="360000" lvl="0" indent="-360000" algn="just" rtl="0">
              <a:spcBef>
                <a:spcPts val="640"/>
              </a:spcBef>
              <a:spcAft>
                <a:spcPts val="0"/>
              </a:spcAft>
              <a:buClr>
                <a:schemeClr val="dk1"/>
              </a:buClr>
              <a:buSzPts val="3200"/>
              <a:buFont typeface="Arial"/>
              <a:buChar char="•"/>
            </a:pPr>
            <a:r>
              <a:rPr lang="zh-TW">
                <a:latin typeface="DFKai-SB"/>
                <a:ea typeface="DFKai-SB"/>
                <a:cs typeface="DFKai-SB"/>
                <a:sym typeface="DFKai-SB"/>
              </a:rPr>
              <a:t>檢查是否存在多張網路卡</a:t>
            </a:r>
            <a:endParaRPr>
              <a:latin typeface="DFKai-SB"/>
              <a:ea typeface="DFKai-SB"/>
              <a:cs typeface="DFKai-SB"/>
              <a:sym typeface="DFKai-SB"/>
            </a:endParaRPr>
          </a:p>
          <a:p>
            <a:pPr marL="360000" lvl="0" indent="-156800" algn="just" rtl="0">
              <a:spcBef>
                <a:spcPts val="640"/>
              </a:spcBef>
              <a:spcAft>
                <a:spcPts val="0"/>
              </a:spcAft>
              <a:buClr>
                <a:schemeClr val="dk1"/>
              </a:buClr>
              <a:buSzPts val="3200"/>
              <a:buFont typeface="Arial"/>
              <a:buNone/>
            </a:pPr>
            <a:endParaRPr/>
          </a:p>
        </p:txBody>
      </p:sp>
      <p:sp>
        <p:nvSpPr>
          <p:cNvPr id="985" name="Google Shape;985;p11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110</a:t>
            </a:fld>
            <a:endParaRPr>
              <a:solidFill>
                <a:srgbClr val="000000"/>
              </a:solidFill>
            </a:endParaRPr>
          </a:p>
        </p:txBody>
      </p:sp>
      <p:pic>
        <p:nvPicPr>
          <p:cNvPr id="986" name="Google Shape;986;p110"/>
          <p:cNvPicPr preferRelativeResize="0"/>
          <p:nvPr/>
        </p:nvPicPr>
        <p:blipFill rotWithShape="1">
          <a:blip r:embed="rId3">
            <a:alphaModFix/>
          </a:blip>
          <a:srcRect b="30112"/>
          <a:stretch/>
        </p:blipFill>
        <p:spPr>
          <a:xfrm>
            <a:off x="750923" y="2708920"/>
            <a:ext cx="5408996" cy="2749216"/>
          </a:xfrm>
          <a:prstGeom prst="rect">
            <a:avLst/>
          </a:prstGeom>
          <a:noFill/>
          <a:ln>
            <a:noFill/>
          </a:ln>
        </p:spPr>
      </p:pic>
      <p:graphicFrame>
        <p:nvGraphicFramePr>
          <p:cNvPr id="987" name="Google Shape;987;p110"/>
          <p:cNvGraphicFramePr/>
          <p:nvPr/>
        </p:nvGraphicFramePr>
        <p:xfrm>
          <a:off x="549354" y="5626247"/>
          <a:ext cx="8146075" cy="731520"/>
        </p:xfrm>
        <a:graphic>
          <a:graphicData uri="http://schemas.openxmlformats.org/drawingml/2006/table">
            <a:tbl>
              <a:tblPr>
                <a:noFill/>
                <a:tableStyleId>{712D227A-0F2D-4634-850D-8BA72F5EAAA2}</a:tableStyleId>
              </a:tblPr>
              <a:tblGrid>
                <a:gridCol w="2357475">
                  <a:extLst>
                    <a:ext uri="{9D8B030D-6E8A-4147-A177-3AD203B41FA5}">
                      <a16:colId xmlns:a16="http://schemas.microsoft.com/office/drawing/2014/main" val="20000"/>
                    </a:ext>
                  </a:extLst>
                </a:gridCol>
                <a:gridCol w="2894300">
                  <a:extLst>
                    <a:ext uri="{9D8B030D-6E8A-4147-A177-3AD203B41FA5}">
                      <a16:colId xmlns:a16="http://schemas.microsoft.com/office/drawing/2014/main" val="20001"/>
                    </a:ext>
                  </a:extLst>
                </a:gridCol>
                <a:gridCol w="2894300">
                  <a:extLst>
                    <a:ext uri="{9D8B030D-6E8A-4147-A177-3AD203B41FA5}">
                      <a16:colId xmlns:a16="http://schemas.microsoft.com/office/drawing/2014/main" val="20002"/>
                    </a:ext>
                  </a:extLst>
                </a:gridCol>
              </a:tblGrid>
              <a:tr h="348050">
                <a:tc rowSpan="2">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2.</a:t>
                      </a:r>
                      <a:r>
                        <a:rPr lang="zh-TW" sz="2000">
                          <a:solidFill>
                            <a:schemeClr val="dk1"/>
                          </a:solidFill>
                          <a:latin typeface="Calibri"/>
                          <a:ea typeface="Calibri"/>
                          <a:cs typeface="Calibri"/>
                          <a:sym typeface="Calibri"/>
                        </a:rPr>
                        <a:t>檢查網路卡使用</a:t>
                      </a:r>
                      <a:endParaRPr sz="2000">
                        <a:solidFill>
                          <a:schemeClr val="dk1"/>
                        </a:solidFill>
                        <a:latin typeface="Calibri"/>
                        <a:ea typeface="Calibri"/>
                        <a:cs typeface="Calibri"/>
                        <a:sym typeface="Calibri"/>
                      </a:endParaRPr>
                    </a:p>
                    <a:p>
                      <a:pPr marL="177800" marR="0" lvl="0" indent="-177800" algn="just" rtl="0">
                        <a:lnSpc>
                          <a:spcPct val="100000"/>
                        </a:lnSpc>
                        <a:spcBef>
                          <a:spcPts val="0"/>
                        </a:spcBef>
                        <a:spcAft>
                          <a:spcPts val="0"/>
                        </a:spcAft>
                        <a:buNone/>
                      </a:pPr>
                      <a:r>
                        <a:rPr lang="zh-TW" sz="2000">
                          <a:solidFill>
                            <a:schemeClr val="dk1"/>
                          </a:solidFill>
                          <a:latin typeface="Calibri"/>
                          <a:ea typeface="Calibri"/>
                          <a:cs typeface="Calibri"/>
                          <a:sym typeface="Calibri"/>
                        </a:rPr>
                        <a:t>    情形</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just" rtl="0">
                        <a:lnSpc>
                          <a:spcPct val="120000"/>
                        </a:lnSpc>
                        <a:spcBef>
                          <a:spcPts val="0"/>
                        </a:spcBef>
                        <a:spcAft>
                          <a:spcPts val="0"/>
                        </a:spcAft>
                        <a:buNone/>
                      </a:pPr>
                      <a:r>
                        <a:rPr lang="zh-TW" sz="2000">
                          <a:solidFill>
                            <a:schemeClr val="dk1"/>
                          </a:solidFill>
                          <a:latin typeface="DFKai-SB"/>
                          <a:ea typeface="DFKai-SB"/>
                          <a:cs typeface="DFKai-SB"/>
                          <a:sym typeface="DFKai-SB"/>
                        </a:rPr>
                        <a:t>2.1</a:t>
                      </a:r>
                      <a:r>
                        <a:rPr lang="zh-TW" sz="2000">
                          <a:solidFill>
                            <a:schemeClr val="dk1"/>
                          </a:solidFill>
                          <a:latin typeface="Calibri"/>
                          <a:ea typeface="Calibri"/>
                          <a:cs typeface="Calibri"/>
                          <a:sym typeface="Calibri"/>
                        </a:rPr>
                        <a:t>是否存在多張網卡</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8050">
                <a:tc vMerge="1">
                  <a:txBody>
                    <a:bodyPr/>
                    <a:lstStyle/>
                    <a:p>
                      <a:endParaRPr lang="zh-TW"/>
                    </a:p>
                  </a:txBody>
                  <a:tcPr/>
                </a:tc>
                <a:tc>
                  <a:txBody>
                    <a:bodyPr/>
                    <a:lstStyle/>
                    <a:p>
                      <a:pPr marL="266700" marR="0" lvl="0" indent="-266700" algn="just" rtl="0">
                        <a:lnSpc>
                          <a:spcPct val="120000"/>
                        </a:lnSpc>
                        <a:spcBef>
                          <a:spcPts val="0"/>
                        </a:spcBef>
                        <a:spcAft>
                          <a:spcPts val="0"/>
                        </a:spcAft>
                        <a:buClr>
                          <a:schemeClr val="dk1"/>
                        </a:buClr>
                        <a:buSzPts val="2000"/>
                        <a:buFont typeface="DFKai-SB"/>
                        <a:buNone/>
                      </a:pPr>
                      <a:r>
                        <a:rPr lang="zh-TW" sz="2000">
                          <a:solidFill>
                            <a:schemeClr val="dk1"/>
                          </a:solidFill>
                          <a:latin typeface="DFKai-SB"/>
                          <a:ea typeface="DFKai-SB"/>
                          <a:cs typeface="DFKai-SB"/>
                          <a:sym typeface="DFKai-SB"/>
                        </a:rPr>
                        <a:t>2.2</a:t>
                      </a:r>
                      <a:r>
                        <a:rPr lang="zh-TW" sz="2000">
                          <a:solidFill>
                            <a:schemeClr val="dk1"/>
                          </a:solidFill>
                          <a:latin typeface="Calibri"/>
                          <a:ea typeface="Calibri"/>
                          <a:cs typeface="Calibri"/>
                          <a:sym typeface="Calibri"/>
                        </a:rPr>
                        <a:t>異常網路設定驗證</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993" name="Google Shape;993;p1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latin typeface="DFKai-SB"/>
                <a:ea typeface="DFKai-SB"/>
                <a:cs typeface="DFKai-SB"/>
                <a:sym typeface="DFKai-SB"/>
              </a:rPr>
              <a:t>方法二：CMD→systeminfo</a:t>
            </a:r>
            <a:endParaRPr>
              <a:latin typeface="DFKai-SB"/>
              <a:ea typeface="DFKai-SB"/>
              <a:cs typeface="DFKai-SB"/>
              <a:sym typeface="DFKai-SB"/>
            </a:endParaRPr>
          </a:p>
          <a:p>
            <a:pPr marL="360000" lvl="0" indent="-156800" algn="just" rtl="0">
              <a:spcBef>
                <a:spcPts val="640"/>
              </a:spcBef>
              <a:spcAft>
                <a:spcPts val="0"/>
              </a:spcAft>
              <a:buClr>
                <a:schemeClr val="dk1"/>
              </a:buClr>
              <a:buSzPts val="3200"/>
              <a:buFont typeface="Arial"/>
              <a:buNone/>
            </a:pPr>
            <a:endParaRPr/>
          </a:p>
        </p:txBody>
      </p:sp>
      <p:sp>
        <p:nvSpPr>
          <p:cNvPr id="994" name="Google Shape;994;p11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111</a:t>
            </a:fld>
            <a:endParaRPr>
              <a:solidFill>
                <a:srgbClr val="000000"/>
              </a:solidFill>
            </a:endParaRPr>
          </a:p>
        </p:txBody>
      </p:sp>
      <p:pic>
        <p:nvPicPr>
          <p:cNvPr id="995" name="Google Shape;995;p111"/>
          <p:cNvPicPr preferRelativeResize="0"/>
          <p:nvPr/>
        </p:nvPicPr>
        <p:blipFill rotWithShape="1">
          <a:blip r:embed="rId3">
            <a:alphaModFix/>
          </a:blip>
          <a:srcRect/>
          <a:stretch/>
        </p:blipFill>
        <p:spPr>
          <a:xfrm>
            <a:off x="543355" y="2204864"/>
            <a:ext cx="6340282" cy="3523398"/>
          </a:xfrm>
          <a:prstGeom prst="rect">
            <a:avLst/>
          </a:prstGeom>
          <a:noFill/>
          <a:ln>
            <a:noFill/>
          </a:ln>
        </p:spPr>
      </p:pic>
      <p:graphicFrame>
        <p:nvGraphicFramePr>
          <p:cNvPr id="996" name="Google Shape;996;p111"/>
          <p:cNvGraphicFramePr/>
          <p:nvPr/>
        </p:nvGraphicFramePr>
        <p:xfrm>
          <a:off x="491593" y="5965933"/>
          <a:ext cx="8146075" cy="609600"/>
        </p:xfrm>
        <a:graphic>
          <a:graphicData uri="http://schemas.openxmlformats.org/drawingml/2006/table">
            <a:tbl>
              <a:tblPr>
                <a:noFill/>
                <a:tableStyleId>{712D227A-0F2D-4634-850D-8BA72F5EAAA2}</a:tableStyleId>
              </a:tblPr>
              <a:tblGrid>
                <a:gridCol w="2357475">
                  <a:extLst>
                    <a:ext uri="{9D8B030D-6E8A-4147-A177-3AD203B41FA5}">
                      <a16:colId xmlns:a16="http://schemas.microsoft.com/office/drawing/2014/main" val="20000"/>
                    </a:ext>
                  </a:extLst>
                </a:gridCol>
                <a:gridCol w="2894300">
                  <a:extLst>
                    <a:ext uri="{9D8B030D-6E8A-4147-A177-3AD203B41FA5}">
                      <a16:colId xmlns:a16="http://schemas.microsoft.com/office/drawing/2014/main" val="20001"/>
                    </a:ext>
                  </a:extLst>
                </a:gridCol>
                <a:gridCol w="2894300">
                  <a:extLst>
                    <a:ext uri="{9D8B030D-6E8A-4147-A177-3AD203B41FA5}">
                      <a16:colId xmlns:a16="http://schemas.microsoft.com/office/drawing/2014/main" val="20002"/>
                    </a:ext>
                  </a:extLst>
                </a:gridCol>
              </a:tblGrid>
              <a:tr h="348050">
                <a:tc>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2.</a:t>
                      </a:r>
                      <a:r>
                        <a:rPr lang="zh-TW" sz="2000">
                          <a:solidFill>
                            <a:schemeClr val="dk1"/>
                          </a:solidFill>
                          <a:latin typeface="Calibri"/>
                          <a:ea typeface="Calibri"/>
                          <a:cs typeface="Calibri"/>
                          <a:sym typeface="Calibri"/>
                        </a:rPr>
                        <a:t>檢查網路卡使用</a:t>
                      </a:r>
                      <a:endParaRPr sz="2000">
                        <a:solidFill>
                          <a:schemeClr val="dk1"/>
                        </a:solidFill>
                        <a:latin typeface="Calibri"/>
                        <a:ea typeface="Calibri"/>
                        <a:cs typeface="Calibri"/>
                        <a:sym typeface="Calibri"/>
                      </a:endParaRPr>
                    </a:p>
                    <a:p>
                      <a:pPr marL="177800" marR="0" lvl="0" indent="-177800" algn="just" rtl="0">
                        <a:lnSpc>
                          <a:spcPct val="100000"/>
                        </a:lnSpc>
                        <a:spcBef>
                          <a:spcPts val="0"/>
                        </a:spcBef>
                        <a:spcAft>
                          <a:spcPts val="0"/>
                        </a:spcAft>
                        <a:buNone/>
                      </a:pPr>
                      <a:r>
                        <a:rPr lang="zh-TW" sz="2000">
                          <a:solidFill>
                            <a:schemeClr val="dk1"/>
                          </a:solidFill>
                          <a:latin typeface="Calibri"/>
                          <a:ea typeface="Calibri"/>
                          <a:cs typeface="Calibri"/>
                          <a:sym typeface="Calibri"/>
                        </a:rPr>
                        <a:t>    情形</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just" rtl="0">
                        <a:lnSpc>
                          <a:spcPct val="120000"/>
                        </a:lnSpc>
                        <a:spcBef>
                          <a:spcPts val="0"/>
                        </a:spcBef>
                        <a:spcAft>
                          <a:spcPts val="0"/>
                        </a:spcAft>
                        <a:buNone/>
                      </a:pPr>
                      <a:r>
                        <a:rPr lang="zh-TW" sz="2000">
                          <a:solidFill>
                            <a:schemeClr val="dk1"/>
                          </a:solidFill>
                          <a:latin typeface="DFKai-SB"/>
                          <a:ea typeface="DFKai-SB"/>
                          <a:cs typeface="DFKai-SB"/>
                          <a:sym typeface="DFKai-SB"/>
                        </a:rPr>
                        <a:t>2.1</a:t>
                      </a:r>
                      <a:r>
                        <a:rPr lang="zh-TW" sz="2000">
                          <a:solidFill>
                            <a:schemeClr val="dk1"/>
                          </a:solidFill>
                          <a:latin typeface="Calibri"/>
                          <a:ea typeface="Calibri"/>
                          <a:cs typeface="Calibri"/>
                          <a:sym typeface="Calibri"/>
                        </a:rPr>
                        <a:t>是否存在多張網卡</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1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檢查打包檔</a:t>
            </a:r>
            <a:endParaRPr/>
          </a:p>
        </p:txBody>
      </p:sp>
      <p:sp>
        <p:nvSpPr>
          <p:cNvPr id="1003" name="Google Shape;1003;p1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156800" algn="just" rtl="0">
              <a:spcBef>
                <a:spcPts val="0"/>
              </a:spcBef>
              <a:spcAft>
                <a:spcPts val="0"/>
              </a:spcAft>
              <a:buClr>
                <a:schemeClr val="dk1"/>
              </a:buClr>
              <a:buSzPts val="3200"/>
              <a:buFont typeface="Arial"/>
              <a:buNone/>
            </a:pPr>
            <a:endParaRPr/>
          </a:p>
        </p:txBody>
      </p:sp>
      <p:sp>
        <p:nvSpPr>
          <p:cNvPr id="1004" name="Google Shape;1004;p11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112</a:t>
            </a:fld>
            <a:endParaRPr>
              <a:solidFill>
                <a:srgbClr val="000000"/>
              </a:solidFill>
            </a:endParaRPr>
          </a:p>
        </p:txBody>
      </p:sp>
      <p:pic>
        <p:nvPicPr>
          <p:cNvPr id="1005" name="Google Shape;1005;p112"/>
          <p:cNvPicPr preferRelativeResize="0"/>
          <p:nvPr/>
        </p:nvPicPr>
        <p:blipFill rotWithShape="1">
          <a:blip r:embed="rId3">
            <a:alphaModFix/>
          </a:blip>
          <a:srcRect b="25977"/>
          <a:stretch/>
        </p:blipFill>
        <p:spPr>
          <a:xfrm>
            <a:off x="440108" y="1481138"/>
            <a:ext cx="7687339" cy="2015966"/>
          </a:xfrm>
          <a:prstGeom prst="rect">
            <a:avLst/>
          </a:prstGeom>
          <a:noFill/>
          <a:ln>
            <a:noFill/>
          </a:ln>
        </p:spPr>
      </p:pic>
      <p:pic>
        <p:nvPicPr>
          <p:cNvPr id="1006" name="Google Shape;1006;p112"/>
          <p:cNvPicPr preferRelativeResize="0"/>
          <p:nvPr/>
        </p:nvPicPr>
        <p:blipFill rotWithShape="1">
          <a:blip r:embed="rId4">
            <a:alphaModFix/>
          </a:blip>
          <a:srcRect b="33337"/>
          <a:stretch/>
        </p:blipFill>
        <p:spPr>
          <a:xfrm>
            <a:off x="440109" y="3306170"/>
            <a:ext cx="7687338" cy="1650184"/>
          </a:xfrm>
          <a:prstGeom prst="rect">
            <a:avLst/>
          </a:prstGeom>
          <a:noFill/>
          <a:ln>
            <a:noFill/>
          </a:ln>
        </p:spPr>
      </p:pic>
      <p:graphicFrame>
        <p:nvGraphicFramePr>
          <p:cNvPr id="1007" name="Google Shape;1007;p112"/>
          <p:cNvGraphicFramePr/>
          <p:nvPr/>
        </p:nvGraphicFramePr>
        <p:xfrm>
          <a:off x="440107" y="5003503"/>
          <a:ext cx="8202300" cy="1097280"/>
        </p:xfrm>
        <a:graphic>
          <a:graphicData uri="http://schemas.openxmlformats.org/drawingml/2006/table">
            <a:tbl>
              <a:tblPr>
                <a:noFill/>
                <a:tableStyleId>{712D227A-0F2D-4634-850D-8BA72F5EAAA2}</a:tableStyleId>
              </a:tblPr>
              <a:tblGrid>
                <a:gridCol w="2013950">
                  <a:extLst>
                    <a:ext uri="{9D8B030D-6E8A-4147-A177-3AD203B41FA5}">
                      <a16:colId xmlns:a16="http://schemas.microsoft.com/office/drawing/2014/main" val="20000"/>
                    </a:ext>
                  </a:extLst>
                </a:gridCol>
                <a:gridCol w="3274075">
                  <a:extLst>
                    <a:ext uri="{9D8B030D-6E8A-4147-A177-3AD203B41FA5}">
                      <a16:colId xmlns:a16="http://schemas.microsoft.com/office/drawing/2014/main" val="20001"/>
                    </a:ext>
                  </a:extLst>
                </a:gridCol>
                <a:gridCol w="2914275">
                  <a:extLst>
                    <a:ext uri="{9D8B030D-6E8A-4147-A177-3AD203B41FA5}">
                      <a16:colId xmlns:a16="http://schemas.microsoft.com/office/drawing/2014/main" val="20002"/>
                    </a:ext>
                  </a:extLst>
                </a:gridCol>
              </a:tblGrid>
              <a:tr h="718400">
                <a:tc rowSpan="2">
                  <a:txBody>
                    <a:bodyPr/>
                    <a:lstStyle/>
                    <a:p>
                      <a:pPr marL="342900" marR="0" lvl="0" indent="-342900" algn="just" rtl="0">
                        <a:lnSpc>
                          <a:spcPct val="100000"/>
                        </a:lnSpc>
                        <a:spcBef>
                          <a:spcPts val="0"/>
                        </a:spcBef>
                        <a:spcAft>
                          <a:spcPts val="0"/>
                        </a:spcAft>
                        <a:buClr>
                          <a:schemeClr val="dk1"/>
                        </a:buClr>
                        <a:buSzPts val="2000"/>
                        <a:buFont typeface="Times New Roman"/>
                        <a:buAutoNum type="arabicPeriod"/>
                      </a:pPr>
                      <a:r>
                        <a:rPr lang="zh-TW" sz="2000">
                          <a:solidFill>
                            <a:schemeClr val="dk1"/>
                          </a:solidFill>
                          <a:latin typeface="Calibri"/>
                          <a:ea typeface="Calibri"/>
                          <a:cs typeface="Calibri"/>
                          <a:sym typeface="Calibri"/>
                        </a:rPr>
                        <a:t>檢查惡意打包檔</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1.1</a:t>
                      </a:r>
                      <a:r>
                        <a:rPr lang="zh-TW" sz="2000">
                          <a:solidFill>
                            <a:schemeClr val="dk1"/>
                          </a:solidFill>
                          <a:latin typeface="Calibri"/>
                          <a:ea typeface="Calibri"/>
                          <a:cs typeface="Calibri"/>
                          <a:sym typeface="Calibri"/>
                        </a:rPr>
                        <a:t>主目錄下隻可執行檔案及打包檔分析</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9200">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1.2</a:t>
                      </a:r>
                      <a:r>
                        <a:rPr lang="zh-TW" sz="2000">
                          <a:solidFill>
                            <a:schemeClr val="dk1"/>
                          </a:solidFill>
                          <a:latin typeface="Calibri"/>
                          <a:ea typeface="Calibri"/>
                          <a:cs typeface="Calibri"/>
                          <a:sym typeface="Calibri"/>
                        </a:rPr>
                        <a:t>簽章合法性驗證</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1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solidFill>
                  <a:schemeClr val="dk1"/>
                </a:solidFill>
                <a:latin typeface="DFKai-SB"/>
                <a:ea typeface="DFKai-SB"/>
                <a:cs typeface="DFKai-SB"/>
                <a:sym typeface="DFKai-SB"/>
              </a:rPr>
              <a:t>檢查暫存資料夾</a:t>
            </a:r>
            <a:endParaRPr>
              <a:solidFill>
                <a:schemeClr val="dk1"/>
              </a:solidFill>
            </a:endParaRPr>
          </a:p>
        </p:txBody>
      </p:sp>
      <p:sp>
        <p:nvSpPr>
          <p:cNvPr id="1014" name="Google Shape;1014;p1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latin typeface="DFKai-SB"/>
                <a:ea typeface="DFKai-SB"/>
                <a:cs typeface="DFKai-SB"/>
                <a:sym typeface="DFKai-SB"/>
              </a:rPr>
              <a:t>C:\Windows\Temp、%Temp%</a:t>
            </a:r>
            <a:endParaRPr/>
          </a:p>
          <a:p>
            <a:pPr marL="360000" lvl="0" indent="-360000" algn="just" rtl="0">
              <a:spcBef>
                <a:spcPts val="640"/>
              </a:spcBef>
              <a:spcAft>
                <a:spcPts val="0"/>
              </a:spcAft>
              <a:buClr>
                <a:schemeClr val="dk1"/>
              </a:buClr>
              <a:buSzPts val="3200"/>
              <a:buFont typeface="Arial"/>
              <a:buChar char="•"/>
            </a:pPr>
            <a:r>
              <a:rPr lang="zh-TW">
                <a:latin typeface="DFKai-SB"/>
                <a:ea typeface="DFKai-SB"/>
                <a:cs typeface="DFKai-SB"/>
                <a:sym typeface="DFKai-SB"/>
              </a:rPr>
              <a:t>檢查是否有惡意檔案</a:t>
            </a:r>
            <a:endParaRPr>
              <a:latin typeface="DFKai-SB"/>
              <a:ea typeface="DFKai-SB"/>
              <a:cs typeface="DFKai-SB"/>
              <a:sym typeface="DFKai-SB"/>
            </a:endParaRPr>
          </a:p>
          <a:p>
            <a:pPr marL="360000" lvl="0" indent="-156800" algn="just" rtl="0">
              <a:spcBef>
                <a:spcPts val="640"/>
              </a:spcBef>
              <a:spcAft>
                <a:spcPts val="0"/>
              </a:spcAft>
              <a:buClr>
                <a:schemeClr val="dk1"/>
              </a:buClr>
              <a:buSzPts val="3200"/>
              <a:buFont typeface="Arial"/>
              <a:buNone/>
            </a:pPr>
            <a:endParaRPr/>
          </a:p>
        </p:txBody>
      </p:sp>
      <p:sp>
        <p:nvSpPr>
          <p:cNvPr id="1015" name="Google Shape;1015;p11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113</a:t>
            </a:fld>
            <a:endParaRPr>
              <a:solidFill>
                <a:srgbClr val="000000"/>
              </a:solidFill>
            </a:endParaRPr>
          </a:p>
        </p:txBody>
      </p:sp>
      <p:graphicFrame>
        <p:nvGraphicFramePr>
          <p:cNvPr id="1016" name="Google Shape;1016;p113"/>
          <p:cNvGraphicFramePr/>
          <p:nvPr/>
        </p:nvGraphicFramePr>
        <p:xfrm>
          <a:off x="251519" y="3086317"/>
          <a:ext cx="8202300" cy="1097280"/>
        </p:xfrm>
        <a:graphic>
          <a:graphicData uri="http://schemas.openxmlformats.org/drawingml/2006/table">
            <a:tbl>
              <a:tblPr>
                <a:noFill/>
                <a:tableStyleId>{712D227A-0F2D-4634-850D-8BA72F5EAAA2}</a:tableStyleId>
              </a:tblPr>
              <a:tblGrid>
                <a:gridCol w="2013950">
                  <a:extLst>
                    <a:ext uri="{9D8B030D-6E8A-4147-A177-3AD203B41FA5}">
                      <a16:colId xmlns:a16="http://schemas.microsoft.com/office/drawing/2014/main" val="20000"/>
                    </a:ext>
                  </a:extLst>
                </a:gridCol>
                <a:gridCol w="3274075">
                  <a:extLst>
                    <a:ext uri="{9D8B030D-6E8A-4147-A177-3AD203B41FA5}">
                      <a16:colId xmlns:a16="http://schemas.microsoft.com/office/drawing/2014/main" val="20001"/>
                    </a:ext>
                  </a:extLst>
                </a:gridCol>
                <a:gridCol w="2914275">
                  <a:extLst>
                    <a:ext uri="{9D8B030D-6E8A-4147-A177-3AD203B41FA5}">
                      <a16:colId xmlns:a16="http://schemas.microsoft.com/office/drawing/2014/main" val="20002"/>
                    </a:ext>
                  </a:extLst>
                </a:gridCol>
              </a:tblGrid>
              <a:tr h="718400">
                <a:tc rowSpan="2">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2.</a:t>
                      </a:r>
                      <a:r>
                        <a:rPr lang="zh-TW" sz="2000">
                          <a:solidFill>
                            <a:schemeClr val="dk1"/>
                          </a:solidFill>
                          <a:latin typeface="Calibri"/>
                          <a:ea typeface="Calibri"/>
                          <a:cs typeface="Calibri"/>
                          <a:sym typeface="Calibri"/>
                        </a:rPr>
                        <a:t>檢查惡意檔案 </a:t>
                      </a:r>
                      <a:endParaRPr/>
                    </a:p>
                    <a:p>
                      <a:pPr marL="177800" marR="0" lvl="0" indent="-177800" algn="just" rtl="0">
                        <a:lnSpc>
                          <a:spcPct val="100000"/>
                        </a:lnSpc>
                        <a:spcBef>
                          <a:spcPts val="0"/>
                        </a:spcBef>
                        <a:spcAft>
                          <a:spcPts val="0"/>
                        </a:spcAft>
                        <a:buNone/>
                      </a:pPr>
                      <a:r>
                        <a:rPr lang="zh-TW" sz="2000">
                          <a:solidFill>
                            <a:schemeClr val="dk1"/>
                          </a:solidFill>
                          <a:latin typeface="Calibri"/>
                          <a:ea typeface="Calibri"/>
                          <a:cs typeface="Calibri"/>
                          <a:sym typeface="Calibri"/>
                        </a:rPr>
                        <a:t>    細則</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2.1</a:t>
                      </a:r>
                      <a:r>
                        <a:rPr lang="zh-TW" sz="2000">
                          <a:solidFill>
                            <a:schemeClr val="dk1"/>
                          </a:solidFill>
                          <a:latin typeface="Calibri"/>
                          <a:ea typeface="Calibri"/>
                          <a:cs typeface="Calibri"/>
                          <a:sym typeface="Calibri"/>
                        </a:rPr>
                        <a:t>暫存資料夾內是否發現惡意檔案</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9200">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2.2</a:t>
                      </a:r>
                      <a:r>
                        <a:rPr lang="zh-TW" sz="2000">
                          <a:solidFill>
                            <a:schemeClr val="dk1"/>
                          </a:solidFill>
                          <a:latin typeface="Calibri"/>
                          <a:ea typeface="Calibri"/>
                          <a:cs typeface="Calibri"/>
                          <a:sym typeface="Calibri"/>
                        </a:rPr>
                        <a:t>惡意檔案分析協處</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endParaRPr sz="200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資料外洩調查</a:t>
            </a:r>
            <a:endParaRPr/>
          </a:p>
        </p:txBody>
      </p:sp>
      <p:pic>
        <p:nvPicPr>
          <p:cNvPr id="108" name="Google Shape;108;p12" descr="一張含有 文字 的圖片&#10;&#10;自動產生的描述"/>
          <p:cNvPicPr preferRelativeResize="0">
            <a:picLocks noGrp="1"/>
          </p:cNvPicPr>
          <p:nvPr>
            <p:ph type="body" idx="1"/>
          </p:nvPr>
        </p:nvPicPr>
        <p:blipFill rotWithShape="1">
          <a:blip r:embed="rId3">
            <a:alphaModFix/>
          </a:blip>
          <a:srcRect/>
          <a:stretch/>
        </p:blipFill>
        <p:spPr>
          <a:xfrm>
            <a:off x="539551" y="1484784"/>
            <a:ext cx="7756747" cy="4896544"/>
          </a:xfrm>
          <a:prstGeom prst="rect">
            <a:avLst/>
          </a:prstGeom>
          <a:noFill/>
          <a:ln>
            <a:noFill/>
          </a:ln>
        </p:spPr>
      </p:pic>
      <p:sp>
        <p:nvSpPr>
          <p:cNvPr id="109" name="Google Shape;109;p1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12</a:t>
            </a:fld>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路卡交換原理</a:t>
            </a:r>
            <a:endParaRPr dirty="0">
              <a:latin typeface="標楷體" panose="03000509000000000000" pitchFamily="65" charset="-120"/>
              <a:ea typeface="標楷體" panose="03000509000000000000" pitchFamily="65" charset="-120"/>
            </a:endParaRPr>
          </a:p>
        </p:txBody>
      </p:sp>
      <p:pic>
        <p:nvPicPr>
          <p:cNvPr id="115" name="Google Shape;115;p13"/>
          <p:cNvPicPr preferRelativeResize="0">
            <a:picLocks noGrp="1"/>
          </p:cNvPicPr>
          <p:nvPr>
            <p:ph type="body" idx="1"/>
          </p:nvPr>
        </p:nvPicPr>
        <p:blipFill rotWithShape="1">
          <a:blip r:embed="rId3">
            <a:alphaModFix/>
          </a:blip>
          <a:srcRect/>
          <a:stretch/>
        </p:blipFill>
        <p:spPr>
          <a:xfrm>
            <a:off x="1043608" y="1413109"/>
            <a:ext cx="7056784" cy="5107963"/>
          </a:xfrm>
          <a:prstGeom prst="rect">
            <a:avLst/>
          </a:prstGeom>
          <a:noFill/>
          <a:ln>
            <a:noFill/>
          </a:ln>
        </p:spPr>
      </p:pic>
      <p:sp>
        <p:nvSpPr>
          <p:cNvPr id="116" name="Google Shape;116;p1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13</a:t>
            </a:fld>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定義網路鑑識</a:t>
            </a:r>
            <a:endParaRPr dirty="0">
              <a:latin typeface="標楷體" panose="03000509000000000000" pitchFamily="65" charset="-120"/>
              <a:ea typeface="標楷體" panose="03000509000000000000" pitchFamily="65" charset="-120"/>
            </a:endParaRPr>
          </a:p>
        </p:txBody>
      </p:sp>
      <p:sp>
        <p:nvSpPr>
          <p:cNvPr id="122" name="Google Shape;122;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數位鑑識也就是電腦及網路鑑識，他有許多種定義，一般而言，他是利用科學的方法來辨識、蒐集、檢驗及分析資料，同時必須保持資訊的完整性及維護嚴謹的資料監管鍊。</a:t>
            </a:r>
            <a:endParaRPr dirty="0">
              <a:latin typeface="標楷體" panose="03000509000000000000" pitchFamily="65" charset="-120"/>
              <a:ea typeface="標楷體" panose="03000509000000000000" pitchFamily="65" charset="-120"/>
            </a:endParaRPr>
          </a:p>
        </p:txBody>
      </p:sp>
      <p:sp>
        <p:nvSpPr>
          <p:cNvPr id="123" name="Google Shape;123;p1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14</a:t>
            </a:fld>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15</a:t>
            </a:fld>
            <a:endParaRPr>
              <a:solidFill>
                <a:srgbClr val="000000"/>
              </a:solidFill>
            </a:endParaRPr>
          </a:p>
        </p:txBody>
      </p:sp>
      <p:pic>
        <p:nvPicPr>
          <p:cNvPr id="129" name="Google Shape;129;p15" descr="一張含有 文字, 急救箱, 裝置, 量表 的圖片&#10;&#10;自動產生的描述"/>
          <p:cNvPicPr preferRelativeResize="0"/>
          <p:nvPr/>
        </p:nvPicPr>
        <p:blipFill rotWithShape="1">
          <a:blip r:embed="rId3">
            <a:alphaModFix/>
          </a:blip>
          <a:srcRect/>
          <a:stretch/>
        </p:blipFill>
        <p:spPr>
          <a:xfrm>
            <a:off x="343858" y="1700808"/>
            <a:ext cx="8456284" cy="44644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電腦鑑識與網路鑑識差異</a:t>
            </a:r>
            <a:endParaRPr dirty="0">
              <a:latin typeface="標楷體" panose="03000509000000000000" pitchFamily="65" charset="-120"/>
              <a:ea typeface="標楷體" panose="03000509000000000000" pitchFamily="65" charset="-120"/>
            </a:endParaRPr>
          </a:p>
        </p:txBody>
      </p:sp>
      <p:sp>
        <p:nvSpPr>
          <p:cNvPr id="135" name="Google Shape;135;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網路鑑識是數位鑑識的一個分支，跟數位鑑識的其他領域不一樣，網路鑑識調查的對象是動態且易消逝(揮發性)的資料，而磁碟或電腦鑑識主要是處理靜態的資料。</a:t>
            </a:r>
            <a:endParaRPr dirty="0">
              <a:latin typeface="標楷體" panose="03000509000000000000" pitchFamily="65" charset="-120"/>
              <a:ea typeface="標楷體" panose="03000509000000000000" pitchFamily="65" charset="-120"/>
            </a:endParaRPr>
          </a:p>
        </p:txBody>
      </p:sp>
      <p:sp>
        <p:nvSpPr>
          <p:cNvPr id="136" name="Google Shape;136;p1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16</a:t>
            </a:fld>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網路安全目標</a:t>
            </a:r>
            <a:endParaRPr dirty="0">
              <a:latin typeface="標楷體" panose="03000509000000000000" pitchFamily="65" charset="-120"/>
              <a:ea typeface="標楷體" panose="03000509000000000000" pitchFamily="65" charset="-120"/>
            </a:endParaRPr>
          </a:p>
        </p:txBody>
      </p:sp>
      <p:sp>
        <p:nvSpPr>
          <p:cNvPr id="142" name="Google Shape;142;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rPr>
              <a:t>機密性</a:t>
            </a:r>
            <a:endParaRPr sz="4000"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網路安全的機密性在於保護資料私密性</a:t>
            </a:r>
            <a:endParaRPr dirty="0">
              <a:latin typeface="標楷體" panose="03000509000000000000" pitchFamily="65" charset="-120"/>
              <a:ea typeface="標楷體" panose="03000509000000000000" pitchFamily="65" charset="-120"/>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rPr>
              <a:t>完整性</a:t>
            </a:r>
            <a:endParaRPr sz="4000" dirty="0">
              <a:latin typeface="標楷體" panose="03000509000000000000" pitchFamily="65" charset="-120"/>
              <a:ea typeface="標楷體" panose="03000509000000000000" pitchFamily="65" charset="-120"/>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rPr>
              <a:t>可用性</a:t>
            </a:r>
            <a:endParaRPr dirty="0">
              <a:latin typeface="標楷體" panose="03000509000000000000" pitchFamily="65" charset="-120"/>
              <a:ea typeface="標楷體" panose="03000509000000000000" pitchFamily="65" charset="-120"/>
            </a:endParaRPr>
          </a:p>
        </p:txBody>
      </p:sp>
      <p:sp>
        <p:nvSpPr>
          <p:cNvPr id="143" name="Google Shape;143;p1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17</a:t>
            </a:fld>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網路如何被利用</a:t>
            </a:r>
            <a:endParaRPr dirty="0">
              <a:latin typeface="標楷體" panose="03000509000000000000" pitchFamily="65" charset="-120"/>
              <a:ea typeface="標楷體" panose="03000509000000000000" pitchFamily="65" charset="-120"/>
            </a:endParaRPr>
          </a:p>
        </p:txBody>
      </p:sp>
      <p:sp>
        <p:nvSpPr>
          <p:cNvPr id="149" name="Google Shape;149;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網路的弱點就是安全漏洞，就資訊系統而言，漏洞就是一種攻擊者可以操控，未經授權就能存取系統或其資料的弱點</a:t>
            </a:r>
            <a:r>
              <a:rPr lang="zh-TW" dirty="0"/>
              <a:t>。</a:t>
            </a:r>
            <a:endParaRPr dirty="0"/>
          </a:p>
        </p:txBody>
      </p:sp>
      <p:sp>
        <p:nvSpPr>
          <p:cNvPr id="150" name="Google Shape;150;p1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18</a:t>
            </a:fld>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數位足跡</a:t>
            </a:r>
            <a:endParaRPr dirty="0">
              <a:latin typeface="標楷體" panose="03000509000000000000" pitchFamily="65" charset="-120"/>
              <a:ea typeface="標楷體" panose="03000509000000000000" pitchFamily="65" charset="-120"/>
            </a:endParaRPr>
          </a:p>
        </p:txBody>
      </p:sp>
      <p:sp>
        <p:nvSpPr>
          <p:cNvPr id="156" name="Google Shape;156;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在數位環境中，任何與數位系統或網路的互動，都會留下某種信號(資料)座位事件的證據，這些就是數位足跡(digital footprint)，他們有以下兩種類型:</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被動式</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主動式</a:t>
            </a:r>
            <a:endParaRPr dirty="0">
              <a:latin typeface="標楷體" panose="03000509000000000000" pitchFamily="65" charset="-120"/>
              <a:ea typeface="標楷體" panose="03000509000000000000" pitchFamily="65" charset="-120"/>
            </a:endParaRPr>
          </a:p>
        </p:txBody>
      </p:sp>
      <p:sp>
        <p:nvSpPr>
          <p:cNvPr id="157" name="Google Shape;157;p1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19</a:t>
            </a:fld>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body" idx="4294967295"/>
          </p:nvPr>
        </p:nvSpPr>
        <p:spPr>
          <a:xfrm>
            <a:off x="539552" y="1268760"/>
            <a:ext cx="8136904" cy="3778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Times New Roman"/>
              <a:buNone/>
            </a:pPr>
            <a:r>
              <a:rPr lang="zh-TW" sz="3600" dirty="0">
                <a:latin typeface="標楷體" panose="03000509000000000000" pitchFamily="65" charset="-120"/>
                <a:ea typeface="標楷體" panose="03000509000000000000" pitchFamily="65" charset="-120"/>
                <a:sym typeface="Times New Roman"/>
              </a:rPr>
              <a:t>一、序論</a:t>
            </a:r>
            <a:endParaRPr sz="3600" dirty="0">
              <a:latin typeface="標楷體" panose="03000509000000000000" pitchFamily="65" charset="-120"/>
              <a:ea typeface="標楷體" panose="03000509000000000000" pitchFamily="65" charset="-120"/>
              <a:sym typeface="Times New Roman"/>
            </a:endParaRPr>
          </a:p>
          <a:p>
            <a:pPr marL="0" lvl="0" indent="0" algn="l" rtl="0">
              <a:spcBef>
                <a:spcPts val="800"/>
              </a:spcBef>
              <a:spcAft>
                <a:spcPts val="0"/>
              </a:spcAft>
              <a:buClr>
                <a:schemeClr val="dk1"/>
              </a:buClr>
              <a:buSzPts val="3600"/>
              <a:buFont typeface="Times New Roman"/>
              <a:buNone/>
            </a:pPr>
            <a:r>
              <a:rPr lang="zh-TW" sz="3600" dirty="0">
                <a:latin typeface="標楷體" panose="03000509000000000000" pitchFamily="65" charset="-120"/>
                <a:ea typeface="標楷體" panose="03000509000000000000" pitchFamily="65" charset="-120"/>
                <a:sym typeface="Times New Roman"/>
              </a:rPr>
              <a:t>二、</a:t>
            </a:r>
            <a:r>
              <a:rPr lang="zh-TW" sz="4000" dirty="0">
                <a:latin typeface="標楷體" panose="03000509000000000000" pitchFamily="65" charset="-120"/>
                <a:ea typeface="標楷體" panose="03000509000000000000" pitchFamily="65" charset="-120"/>
                <a:sym typeface="Times New Roman"/>
              </a:rPr>
              <a:t>數位證據</a:t>
            </a:r>
            <a:endParaRPr sz="4000" dirty="0">
              <a:latin typeface="標楷體" panose="03000509000000000000" pitchFamily="65" charset="-120"/>
              <a:ea typeface="標楷體" panose="03000509000000000000" pitchFamily="65" charset="-120"/>
              <a:sym typeface="Times New Roman"/>
            </a:endParaRPr>
          </a:p>
          <a:p>
            <a:pPr marL="0" lvl="0" indent="0" algn="l" rtl="0">
              <a:spcBef>
                <a:spcPts val="800"/>
              </a:spcBef>
              <a:spcAft>
                <a:spcPts val="0"/>
              </a:spcAft>
              <a:buClr>
                <a:schemeClr val="dk1"/>
              </a:buClr>
              <a:buSzPts val="3600"/>
              <a:buFont typeface="Times New Roman"/>
              <a:buNone/>
            </a:pPr>
            <a:r>
              <a:rPr lang="zh-TW" sz="3600" dirty="0">
                <a:latin typeface="標楷體" panose="03000509000000000000" pitchFamily="65" charset="-120"/>
                <a:ea typeface="標楷體" panose="03000509000000000000" pitchFamily="65" charset="-120"/>
                <a:sym typeface="Times New Roman"/>
              </a:rPr>
              <a:t>三、</a:t>
            </a:r>
            <a:r>
              <a:rPr lang="zh-TW" sz="4000" dirty="0">
                <a:latin typeface="標楷體" panose="03000509000000000000" pitchFamily="65" charset="-120"/>
                <a:ea typeface="標楷體" panose="03000509000000000000" pitchFamily="65" charset="-120"/>
                <a:sym typeface="Times New Roman"/>
              </a:rPr>
              <a:t>資安健檢</a:t>
            </a:r>
            <a:endParaRPr sz="4000" dirty="0">
              <a:latin typeface="標楷體" panose="03000509000000000000" pitchFamily="65" charset="-120"/>
              <a:ea typeface="標楷體" panose="03000509000000000000" pitchFamily="65" charset="-120"/>
              <a:sym typeface="Times New Roman"/>
            </a:endParaRPr>
          </a:p>
        </p:txBody>
      </p:sp>
      <p:sp>
        <p:nvSpPr>
          <p:cNvPr id="43" name="Google Shape;43;p2"/>
          <p:cNvSpPr txBox="1">
            <a:spLocks noGrp="1"/>
          </p:cNvSpPr>
          <p:nvPr>
            <p:ph type="title" idx="4294967295"/>
          </p:nvPr>
        </p:nvSpPr>
        <p:spPr>
          <a:xfrm>
            <a:off x="446856" y="-27384"/>
            <a:ext cx="8229600" cy="112089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zh-TW" sz="5400" dirty="0">
                <a:latin typeface="標楷體" panose="03000509000000000000" pitchFamily="65" charset="-120"/>
                <a:ea typeface="標楷體" panose="03000509000000000000" pitchFamily="65" charset="-120"/>
              </a:rPr>
              <a:t>課程大綱</a:t>
            </a:r>
            <a:endParaRPr dirty="0">
              <a:latin typeface="標楷體" panose="03000509000000000000" pitchFamily="65" charset="-120"/>
              <a:ea typeface="標楷體" panose="03000509000000000000" pitchFamily="65" charset="-120"/>
            </a:endParaRPr>
          </a:p>
        </p:txBody>
      </p:sp>
      <p:sp>
        <p:nvSpPr>
          <p:cNvPr id="44" name="Google Shape;44;p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a:t>
            </a:fld>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body" idx="4294967295"/>
          </p:nvPr>
        </p:nvSpPr>
        <p:spPr>
          <a:xfrm>
            <a:off x="539552" y="1268760"/>
            <a:ext cx="8136904" cy="377825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數位證據特性</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數位證據處理程序</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數位證據類型</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映像檔</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數位證據處理問題</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數位證據的儲存與管理</a:t>
            </a:r>
            <a:endParaRPr dirty="0">
              <a:latin typeface="標楷體" panose="03000509000000000000" pitchFamily="65" charset="-120"/>
              <a:ea typeface="標楷體" panose="03000509000000000000" pitchFamily="65" charset="-120"/>
              <a:sym typeface="Times New Roman"/>
            </a:endParaRPr>
          </a:p>
        </p:txBody>
      </p:sp>
      <p:sp>
        <p:nvSpPr>
          <p:cNvPr id="164" name="Google Shape;164;p20"/>
          <p:cNvSpPr txBox="1">
            <a:spLocks noGrp="1"/>
          </p:cNvSpPr>
          <p:nvPr>
            <p:ph type="title" idx="4294967295"/>
          </p:nvPr>
        </p:nvSpPr>
        <p:spPr>
          <a:xfrm>
            <a:off x="446856" y="-93372"/>
            <a:ext cx="8229600" cy="125253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zh-TW" sz="5400" dirty="0">
                <a:latin typeface="標楷體" panose="03000509000000000000" pitchFamily="65" charset="-120"/>
                <a:ea typeface="標楷體" panose="03000509000000000000" pitchFamily="65" charset="-120"/>
              </a:rPr>
              <a:t>數位證據</a:t>
            </a:r>
            <a:endParaRPr dirty="0">
              <a:latin typeface="標楷體" panose="03000509000000000000" pitchFamily="65" charset="-120"/>
              <a:ea typeface="標楷體" panose="03000509000000000000" pitchFamily="65" charset="-120"/>
            </a:endParaRPr>
          </a:p>
        </p:txBody>
      </p:sp>
      <p:sp>
        <p:nvSpPr>
          <p:cNvPr id="165" name="Google Shape;165;p2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20</a:t>
            </a:fld>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b="1" dirty="0">
                <a:latin typeface="標楷體" panose="03000509000000000000" pitchFamily="65" charset="-120"/>
                <a:ea typeface="標楷體" panose="03000509000000000000" pitchFamily="65" charset="-120"/>
              </a:rPr>
              <a:t>數位證據</a:t>
            </a:r>
            <a:endParaRPr dirty="0">
              <a:latin typeface="標楷體" panose="03000509000000000000" pitchFamily="65" charset="-120"/>
              <a:ea typeface="標楷體" panose="03000509000000000000" pitchFamily="65" charset="-120"/>
            </a:endParaRPr>
          </a:p>
        </p:txBody>
      </p:sp>
      <p:sp>
        <p:nvSpPr>
          <p:cNvPr id="171" name="Google Shape;171;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數位證據(Digital Evidence):</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也稱為電子證據，其與傳統證據不同之處，在於數位證據是以數位型態儲存或傳輸，他是可以在法庭成為證據用得數位電子資訊。</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特性:</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不易蒐集取得、容易消失、保存不易、容易偽造和變造、不易證明與原始證據相同。</a:t>
            </a:r>
            <a:endParaRPr dirty="0">
              <a:latin typeface="標楷體" panose="03000509000000000000" pitchFamily="65" charset="-120"/>
              <a:ea typeface="標楷體" panose="03000509000000000000" pitchFamily="65" charset="-120"/>
            </a:endParaRPr>
          </a:p>
        </p:txBody>
      </p:sp>
      <p:sp>
        <p:nvSpPr>
          <p:cNvPr id="172" name="Google Shape;172;p2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21</a:t>
            </a:fld>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78" name="Google Shape;178;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從法律層面來看，數位證據可分為以下幾類:</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書證:</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電子媒體內儲存的電磁資料，以電子設備顯示於螢幕上、列印於紙上成為檔案等，可稱為書證。</a:t>
            </a:r>
            <a:endParaRPr dirty="0">
              <a:latin typeface="標楷體" panose="03000509000000000000" pitchFamily="65" charset="-120"/>
              <a:ea typeface="標楷體" panose="03000509000000000000" pitchFamily="65" charset="-120"/>
            </a:endParaRPr>
          </a:p>
        </p:txBody>
      </p:sp>
      <p:sp>
        <p:nvSpPr>
          <p:cNvPr id="179" name="Google Shape;179;p2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22</a:t>
            </a:fld>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85" name="Google Shape;185;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物證:</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電子設備內的資料因損壞而使數位資料變成亂碼或無意義的符號，或者部分資料被刪除等情況，此電子資料亦有可能作為物證。</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其他:</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電子資料與被告並非直接關係或密切相關，被告亦未對其加以辨認或表示意見，該項證據本身亦可供推理欲證明之事項。</a:t>
            </a:r>
            <a:endParaRPr dirty="0">
              <a:latin typeface="標楷體" panose="03000509000000000000" pitchFamily="65" charset="-120"/>
              <a:ea typeface="標楷體" panose="03000509000000000000" pitchFamily="65" charset="-120"/>
            </a:endParaRPr>
          </a:p>
        </p:txBody>
      </p:sp>
      <p:sp>
        <p:nvSpPr>
          <p:cNvPr id="186" name="Google Shape;186;p2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23</a:t>
            </a:fld>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92" name="Google Shape;192;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傳統證據在法庭上被採納的特性要求:</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可被採納性、證據的延續性、證據的重要性。</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數位證據不同於傳統證據性質:</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資料容易更改和完全複製、電腦原始資料不能直接解讀、部分電腦資料是高度揮發的、數位證據在處理過程可能被改變、資料量極大、電腦資料不亦個體化。</a:t>
            </a:r>
            <a:endParaRPr dirty="0">
              <a:latin typeface="標楷體" panose="03000509000000000000" pitchFamily="65" charset="-120"/>
              <a:ea typeface="標楷體" panose="03000509000000000000" pitchFamily="65" charset="-120"/>
            </a:endParaRPr>
          </a:p>
        </p:txBody>
      </p:sp>
      <p:sp>
        <p:nvSpPr>
          <p:cNvPr id="193" name="Google Shape;193;p2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24</a:t>
            </a:fld>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99" name="Google Shape;199;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200"/>
              <a:buNone/>
            </a:pPr>
            <a:r>
              <a:rPr lang="zh-TW" dirty="0">
                <a:latin typeface="標楷體" panose="03000509000000000000" pitchFamily="65" charset="-120"/>
                <a:ea typeface="標楷體" panose="03000509000000000000" pitchFamily="65" charset="-120"/>
              </a:rPr>
              <a:t>分析數位證據不容易直接證實嫌犯身分，判別為某一獨特個體所為，因此數位證據還需要傳統證據的輔助。</a:t>
            </a:r>
            <a:endParaRPr dirty="0">
              <a:latin typeface="標楷體" panose="03000509000000000000" pitchFamily="65" charset="-120"/>
              <a:ea typeface="標楷體" panose="03000509000000000000" pitchFamily="65" charset="-120"/>
            </a:endParaRPr>
          </a:p>
        </p:txBody>
      </p:sp>
      <p:sp>
        <p:nvSpPr>
          <p:cNvPr id="200" name="Google Shape;200;p2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25</a:t>
            </a:fld>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b="1" dirty="0">
                <a:latin typeface="標楷體" panose="03000509000000000000" pitchFamily="65" charset="-120"/>
                <a:ea typeface="標楷體" panose="03000509000000000000" pitchFamily="65" charset="-120"/>
              </a:rPr>
              <a:t>數位證據的特性</a:t>
            </a:r>
            <a:endParaRPr dirty="0">
              <a:latin typeface="標楷體" panose="03000509000000000000" pitchFamily="65" charset="-120"/>
              <a:ea typeface="標楷體" panose="03000509000000000000" pitchFamily="65" charset="-120"/>
            </a:endParaRPr>
          </a:p>
        </p:txBody>
      </p:sp>
      <p:sp>
        <p:nvSpPr>
          <p:cNvPr id="206" name="Google Shape;206;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難以蒐集萃取與保存:</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數位形式的電磁紀錄隱藏於電腦中，必須依賴相關技術，由專業人員協助取得。</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無法直接感知與理解:</a:t>
            </a:r>
            <a:endParaRPr dirty="0">
              <a:latin typeface="標楷體" panose="03000509000000000000" pitchFamily="65" charset="-120"/>
              <a:ea typeface="標楷體" panose="03000509000000000000" pitchFamily="65" charset="-120"/>
            </a:endParaRPr>
          </a:p>
          <a:p>
            <a:pPr marL="360000" lvl="1" indent="0" algn="just" rtl="0">
              <a:spcBef>
                <a:spcPts val="640"/>
              </a:spcBef>
              <a:spcAft>
                <a:spcPts val="0"/>
              </a:spcAft>
              <a:buClr>
                <a:schemeClr val="dk1"/>
              </a:buClr>
              <a:buSzPts val="3200"/>
              <a:buNone/>
            </a:pPr>
            <a:r>
              <a:rPr lang="zh-TW" dirty="0">
                <a:latin typeface="標楷體" panose="03000509000000000000" pitchFamily="65" charset="-120"/>
                <a:ea typeface="標楷體" panose="03000509000000000000" pitchFamily="65" charset="-120"/>
              </a:rPr>
              <a:t>數位形式的電磁紀錄是以電磁方式記錄於儲存媒體，需借助電子設備才可檢視或理解內容。</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207" name="Google Shape;207;p2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26</a:t>
            </a:fld>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13" name="Google Shape;213;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易於複製竄改與刪除:</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電磁紀錄是以0與1的形式儲存於電腦系統，易於為使用者所複製竄改與刪除。而檔案資料的原始狀態不易保存，每次存取都可能會改變資料的狀態，因此數位資料的證據力容易受到質疑。</a:t>
            </a:r>
            <a:endParaRPr dirty="0">
              <a:latin typeface="標楷體" panose="03000509000000000000" pitchFamily="65" charset="-120"/>
              <a:ea typeface="標楷體" panose="03000509000000000000" pitchFamily="65" charset="-120"/>
            </a:endParaRPr>
          </a:p>
        </p:txBody>
      </p:sp>
      <p:sp>
        <p:nvSpPr>
          <p:cNvPr id="214" name="Google Shape;214;p2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27</a:t>
            </a:fld>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20" name="Google Shape;220;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難以證實來源與完整性:</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電磁紀錄容易被複製或竄改，鑑識時不容易將所得證據與嫌犯產生直接之連結關係，要證明數位證據的完整性，就要證明它未被竄改或刪除。</a:t>
            </a:r>
            <a:endParaRPr dirty="0">
              <a:latin typeface="標楷體" panose="03000509000000000000" pitchFamily="65" charset="-120"/>
              <a:ea typeface="標楷體" panose="03000509000000000000" pitchFamily="65" charset="-120"/>
            </a:endParaRPr>
          </a:p>
        </p:txBody>
      </p:sp>
      <p:sp>
        <p:nvSpPr>
          <p:cNvPr id="221" name="Google Shape;221;p2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28</a:t>
            </a:fld>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27" name="Google Shape;227;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電腦與網路犯罪偵查中，一般證據是主要的證明數位證據則扮演輔助性功能，就數位證據本身而言，法庭關心的是:</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1.取得來源</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2.是否與原始紀錄相同</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3.是否遭到竄改或變更內容</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4.它能證明甚麼</a:t>
            </a:r>
            <a:endParaRPr dirty="0">
              <a:latin typeface="標楷體" panose="03000509000000000000" pitchFamily="65" charset="-120"/>
              <a:ea typeface="標楷體" panose="03000509000000000000" pitchFamily="65" charset="-120"/>
            </a:endParaRPr>
          </a:p>
        </p:txBody>
      </p:sp>
      <p:sp>
        <p:nvSpPr>
          <p:cNvPr id="228" name="Google Shape;228;p2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29</a:t>
            </a:fld>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a:t>
            </a:fld>
            <a:endParaRPr>
              <a:solidFill>
                <a:srgbClr val="000000"/>
              </a:solidFill>
            </a:endParaRPr>
          </a:p>
        </p:txBody>
      </p:sp>
      <p:pic>
        <p:nvPicPr>
          <p:cNvPr id="50" name="Google Shape;50;p3" descr="一張含有 文字, 裝置 的圖片&#10;&#10;自動產生的描述"/>
          <p:cNvPicPr preferRelativeResize="0"/>
          <p:nvPr/>
        </p:nvPicPr>
        <p:blipFill rotWithShape="1">
          <a:blip r:embed="rId3">
            <a:alphaModFix/>
          </a:blip>
          <a:srcRect/>
          <a:stretch/>
        </p:blipFill>
        <p:spPr>
          <a:xfrm>
            <a:off x="755576" y="1340768"/>
            <a:ext cx="8064896" cy="54061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34" name="Google Shape;234;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數位證據每當被檢核時都可視為一次存取，可能因檢核改變其內容，所以</a:t>
            </a:r>
            <a:r>
              <a:rPr lang="zh-TW" dirty="0">
                <a:solidFill>
                  <a:srgbClr val="FF0000"/>
                </a:solidFill>
                <a:latin typeface="標楷體" panose="03000509000000000000" pitchFamily="65" charset="-120"/>
                <a:ea typeface="標楷體" panose="03000509000000000000" pitchFamily="65" charset="-120"/>
              </a:rPr>
              <a:t>數位證據須以凍結狀態保存</a:t>
            </a:r>
            <a:r>
              <a:rPr lang="zh-TW" dirty="0">
                <a:latin typeface="標楷體" panose="03000509000000000000" pitchFamily="65" charset="-120"/>
                <a:ea typeface="標楷體" panose="03000509000000000000" pitchFamily="65" charset="-120"/>
              </a:rPr>
              <a:t>，才能獲得法庭之採納。</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證據具有以下功能:</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提供犯罪事件相關訊息</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研判可能的犯罪模式</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嫌犯與被害人的關聯性</a:t>
            </a:r>
            <a:endParaRPr dirty="0">
              <a:latin typeface="標楷體" panose="03000509000000000000" pitchFamily="65" charset="-120"/>
              <a:ea typeface="標楷體" panose="03000509000000000000" pitchFamily="65" charset="-120"/>
            </a:endParaRPr>
          </a:p>
        </p:txBody>
      </p:sp>
      <p:sp>
        <p:nvSpPr>
          <p:cNvPr id="235" name="Google Shape;235;p3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30</a:t>
            </a:fld>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41" name="Google Shape;241;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證據具有以下功能:</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嫌犯與犯罪現場的關聯性</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驗證證言之可靠性</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嫌犯與案件的關聯性</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引導案件偵查方向</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242" name="Google Shape;242;p3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31</a:t>
            </a:fld>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b="1" dirty="0">
                <a:latin typeface="標楷體" panose="03000509000000000000" pitchFamily="65" charset="-120"/>
                <a:ea typeface="標楷體" panose="03000509000000000000" pitchFamily="65" charset="-120"/>
              </a:rPr>
              <a:t>數位證據的處理程序</a:t>
            </a:r>
            <a:endParaRPr dirty="0">
              <a:latin typeface="標楷體" panose="03000509000000000000" pitchFamily="65" charset="-120"/>
              <a:ea typeface="標楷體" panose="03000509000000000000" pitchFamily="65" charset="-120"/>
            </a:endParaRPr>
          </a:p>
        </p:txBody>
      </p:sp>
      <p:sp>
        <p:nvSpPr>
          <p:cNvPr id="248" name="Google Shape;248;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數位證據的處理程序，主要是透過檢查電腦並做備份、檢查與分析資料，藉由執法機關標準的處理證據程序來保全數位證據，做為日後法庭上的佐證資料。</a:t>
            </a:r>
            <a:endParaRPr dirty="0">
              <a:latin typeface="標楷體" panose="03000509000000000000" pitchFamily="65" charset="-120"/>
              <a:ea typeface="標楷體" panose="03000509000000000000" pitchFamily="65" charset="-120"/>
            </a:endParaRPr>
          </a:p>
        </p:txBody>
      </p:sp>
      <p:sp>
        <p:nvSpPr>
          <p:cNvPr id="249" name="Google Shape;249;p3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32</a:t>
            </a:fld>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55" name="Google Shape;255;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法庭的鑑識處理程序包含以下步驟:</a:t>
            </a:r>
            <a:endParaRPr dirty="0">
              <a:latin typeface="標楷體" panose="03000509000000000000" pitchFamily="65" charset="-120"/>
              <a:ea typeface="標楷體" panose="03000509000000000000" pitchFamily="65" charset="-120"/>
            </a:endParaRPr>
          </a:p>
        </p:txBody>
      </p:sp>
      <p:sp>
        <p:nvSpPr>
          <p:cNvPr id="256" name="Google Shape;256;p3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33</a:t>
            </a:fld>
            <a:endParaRPr>
              <a:solidFill>
                <a:srgbClr val="000000"/>
              </a:solidFill>
            </a:endParaRPr>
          </a:p>
        </p:txBody>
      </p:sp>
      <p:sp>
        <p:nvSpPr>
          <p:cNvPr id="257" name="Google Shape;257;p33"/>
          <p:cNvSpPr/>
          <p:nvPr/>
        </p:nvSpPr>
        <p:spPr>
          <a:xfrm>
            <a:off x="566327" y="3948272"/>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58" name="Google Shape;258;p33"/>
          <p:cNvSpPr/>
          <p:nvPr/>
        </p:nvSpPr>
        <p:spPr>
          <a:xfrm>
            <a:off x="2346407" y="3947904"/>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59" name="Google Shape;259;p33"/>
          <p:cNvSpPr/>
          <p:nvPr/>
        </p:nvSpPr>
        <p:spPr>
          <a:xfrm>
            <a:off x="4081254" y="3941440"/>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60" name="Google Shape;260;p33"/>
          <p:cNvSpPr/>
          <p:nvPr/>
        </p:nvSpPr>
        <p:spPr>
          <a:xfrm>
            <a:off x="5797116" y="3947904"/>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61" name="Google Shape;261;p33"/>
          <p:cNvSpPr/>
          <p:nvPr/>
        </p:nvSpPr>
        <p:spPr>
          <a:xfrm>
            <a:off x="7550948" y="3941440"/>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62" name="Google Shape;262;p33"/>
          <p:cNvSpPr/>
          <p:nvPr/>
        </p:nvSpPr>
        <p:spPr>
          <a:xfrm>
            <a:off x="837330" y="5323607"/>
            <a:ext cx="7849470" cy="439961"/>
          </a:xfrm>
          <a:prstGeom prst="rightArrow">
            <a:avLst>
              <a:gd name="adj1" fmla="val 50000"/>
              <a:gd name="adj2" fmla="val 50000"/>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263" name="Google Shape;263;p33"/>
          <p:cNvSpPr txBox="1"/>
          <p:nvPr/>
        </p:nvSpPr>
        <p:spPr>
          <a:xfrm>
            <a:off x="710343" y="4323913"/>
            <a:ext cx="12241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0" i="0" u="none" strike="noStrike" cap="none" dirty="0">
                <a:solidFill>
                  <a:schemeClr val="dk1"/>
                </a:solidFill>
                <a:latin typeface="標楷體" panose="03000509000000000000" pitchFamily="65" charset="-120"/>
                <a:ea typeface="標楷體" panose="03000509000000000000" pitchFamily="65" charset="-120"/>
                <a:cs typeface="Times New Roman"/>
                <a:sym typeface="Times New Roman"/>
              </a:rPr>
              <a:t>初步分析</a:t>
            </a:r>
            <a:endParaRPr dirty="0">
              <a:latin typeface="標楷體" panose="03000509000000000000" pitchFamily="65" charset="-120"/>
              <a:ea typeface="標楷體" panose="03000509000000000000" pitchFamily="65" charset="-120"/>
            </a:endParaRPr>
          </a:p>
        </p:txBody>
      </p:sp>
      <p:sp>
        <p:nvSpPr>
          <p:cNvPr id="264" name="Google Shape;264;p33"/>
          <p:cNvSpPr txBox="1"/>
          <p:nvPr/>
        </p:nvSpPr>
        <p:spPr>
          <a:xfrm>
            <a:off x="2490423" y="4317449"/>
            <a:ext cx="1224136" cy="400110"/>
          </a:xfrm>
          <a:prstGeom prst="rect">
            <a:avLst/>
          </a:prstGeom>
          <a:noFill/>
          <a:ln>
            <a:noFill/>
          </a:ln>
        </p:spPr>
        <p:txBody>
          <a:bodyPr spcFirstLastPara="1" wrap="square" lIns="91425" tIns="45700" rIns="91425" bIns="45700" anchor="t" anchorCtr="0">
            <a:spAutoFit/>
          </a:bodyPr>
          <a:lstStyle/>
          <a:p>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證據蒐證</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265" name="Google Shape;265;p33"/>
          <p:cNvSpPr txBox="1"/>
          <p:nvPr/>
        </p:nvSpPr>
        <p:spPr>
          <a:xfrm>
            <a:off x="5941132" y="4248879"/>
            <a:ext cx="1224136" cy="707886"/>
          </a:xfrm>
          <a:prstGeom prst="rect">
            <a:avLst/>
          </a:prstGeom>
          <a:noFill/>
          <a:ln>
            <a:noFill/>
          </a:ln>
        </p:spPr>
        <p:txBody>
          <a:bodyPr spcFirstLastPara="1" wrap="square" lIns="91425" tIns="45700" rIns="91425" bIns="45700" anchor="t" anchorCtr="0">
            <a:spAutoFit/>
          </a:bodyPr>
          <a:lstStyle/>
          <a:p>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證據檢驗分析</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266" name="Google Shape;266;p33"/>
          <p:cNvSpPr txBox="1"/>
          <p:nvPr/>
        </p:nvSpPr>
        <p:spPr>
          <a:xfrm>
            <a:off x="7694964" y="4317449"/>
            <a:ext cx="1224136" cy="400110"/>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結果呈現</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267" name="Google Shape;267;p33"/>
          <p:cNvSpPr txBox="1"/>
          <p:nvPr/>
        </p:nvSpPr>
        <p:spPr>
          <a:xfrm>
            <a:off x="4224407" y="4248879"/>
            <a:ext cx="1224136" cy="707886"/>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證據擷取保存</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268" name="Google Shape;268;p33"/>
          <p:cNvSpPr/>
          <p:nvPr/>
        </p:nvSpPr>
        <p:spPr>
          <a:xfrm>
            <a:off x="2077632" y="4409231"/>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69" name="Google Shape;269;p33"/>
          <p:cNvSpPr/>
          <p:nvPr/>
        </p:nvSpPr>
        <p:spPr>
          <a:xfrm>
            <a:off x="7313938" y="4443659"/>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0" name="Google Shape;270;p33"/>
          <p:cNvSpPr/>
          <p:nvPr/>
        </p:nvSpPr>
        <p:spPr>
          <a:xfrm>
            <a:off x="5601212" y="4420708"/>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1" name="Google Shape;271;p33"/>
          <p:cNvSpPr/>
          <p:nvPr/>
        </p:nvSpPr>
        <p:spPr>
          <a:xfrm>
            <a:off x="3850994" y="4427172"/>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2" name="Google Shape;272;p33"/>
          <p:cNvSpPr txBox="1"/>
          <p:nvPr/>
        </p:nvSpPr>
        <p:spPr>
          <a:xfrm>
            <a:off x="566326" y="3349047"/>
            <a:ext cx="1511305" cy="369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3" name="Google Shape;273;p33"/>
          <p:cNvSpPr txBox="1"/>
          <p:nvPr/>
        </p:nvSpPr>
        <p:spPr>
          <a:xfrm>
            <a:off x="566326" y="3180004"/>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Preliminary Analysis</a:t>
            </a:r>
            <a:endParaRPr sz="1800">
              <a:solidFill>
                <a:schemeClr val="dk1"/>
              </a:solidFill>
              <a:latin typeface="Times New Roman"/>
              <a:ea typeface="Times New Roman"/>
              <a:cs typeface="Times New Roman"/>
              <a:sym typeface="Times New Roman"/>
            </a:endParaRPr>
          </a:p>
        </p:txBody>
      </p:sp>
      <p:sp>
        <p:nvSpPr>
          <p:cNvPr id="274" name="Google Shape;274;p33"/>
          <p:cNvSpPr txBox="1"/>
          <p:nvPr/>
        </p:nvSpPr>
        <p:spPr>
          <a:xfrm>
            <a:off x="2339689" y="3186314"/>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Evidence Collection</a:t>
            </a:r>
            <a:endParaRPr sz="1800">
              <a:solidFill>
                <a:schemeClr val="dk1"/>
              </a:solidFill>
              <a:latin typeface="Times New Roman"/>
              <a:ea typeface="Times New Roman"/>
              <a:cs typeface="Times New Roman"/>
              <a:sym typeface="Times New Roman"/>
            </a:endParaRPr>
          </a:p>
        </p:txBody>
      </p:sp>
      <p:sp>
        <p:nvSpPr>
          <p:cNvPr id="275" name="Google Shape;275;p33"/>
          <p:cNvSpPr txBox="1"/>
          <p:nvPr/>
        </p:nvSpPr>
        <p:spPr>
          <a:xfrm>
            <a:off x="4064580" y="3210653"/>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Preserve Evidence</a:t>
            </a:r>
            <a:endParaRPr sz="1800">
              <a:solidFill>
                <a:schemeClr val="dk1"/>
              </a:solidFill>
              <a:latin typeface="Times New Roman"/>
              <a:ea typeface="Times New Roman"/>
              <a:cs typeface="Times New Roman"/>
              <a:sym typeface="Times New Roman"/>
            </a:endParaRPr>
          </a:p>
        </p:txBody>
      </p:sp>
      <p:sp>
        <p:nvSpPr>
          <p:cNvPr id="276" name="Google Shape;276;p33"/>
          <p:cNvSpPr txBox="1"/>
          <p:nvPr/>
        </p:nvSpPr>
        <p:spPr>
          <a:xfrm>
            <a:off x="5753818" y="3210652"/>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Evidence Analysis</a:t>
            </a:r>
            <a:endParaRPr sz="1800">
              <a:solidFill>
                <a:schemeClr val="dk1"/>
              </a:solidFill>
              <a:latin typeface="Times New Roman"/>
              <a:ea typeface="Times New Roman"/>
              <a:cs typeface="Times New Roman"/>
              <a:sym typeface="Times New Roman"/>
            </a:endParaRPr>
          </a:p>
        </p:txBody>
      </p:sp>
      <p:sp>
        <p:nvSpPr>
          <p:cNvPr id="277" name="Google Shape;277;p33"/>
          <p:cNvSpPr txBox="1"/>
          <p:nvPr/>
        </p:nvSpPr>
        <p:spPr>
          <a:xfrm>
            <a:off x="7546899" y="3223053"/>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Case Interpretation</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84" name="Google Shape;284;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初步分析:</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對於犯罪現場的證據採證，鑑識人員必須先對整個案件作分析，以擬定蒐證的目標與方向。</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證據蒐集:</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實施線上檢查時，需評估時間、人力和設備等因素，對需要長時間部屬的線上蒐證，以不影響企業營運及證據擷取為原則。</a:t>
            </a:r>
            <a:endParaRPr dirty="0">
              <a:latin typeface="標楷體" panose="03000509000000000000" pitchFamily="65" charset="-120"/>
              <a:ea typeface="標楷體" panose="03000509000000000000" pitchFamily="65" charset="-120"/>
            </a:endParaRPr>
          </a:p>
        </p:txBody>
      </p:sp>
      <p:sp>
        <p:nvSpPr>
          <p:cNvPr id="285" name="Google Shape;285;p3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34</a:t>
            </a:fld>
            <a:endParaRPr>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92" name="Google Shape;292;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證據擷取與保存:</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到達現場後首先要注意的是保存證據，尤其對於具有相當脆弱性的數位證據，可能會因為一些疏忽而損毀，如果處理不當可能使資料改變、消失或無法讀取，以致蒐集到的資料失去證據能力。</a:t>
            </a:r>
            <a:endParaRPr dirty="0">
              <a:latin typeface="標楷體" panose="03000509000000000000" pitchFamily="65" charset="-120"/>
              <a:ea typeface="標楷體" panose="03000509000000000000" pitchFamily="65" charset="-120"/>
            </a:endParaRPr>
          </a:p>
        </p:txBody>
      </p:sp>
      <p:sp>
        <p:nvSpPr>
          <p:cNvPr id="293" name="Google Shape;293;p3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35</a:t>
            </a:fld>
            <a:endParaRPr>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00" name="Google Shape;300;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證據擷取與保存:</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進入現場的首要工作是控制現場，並記錄時間與鑑識人員對證據的各種操作，重視證物鍊的管理，並注意</a:t>
            </a:r>
            <a:r>
              <a:rPr lang="zh-TW" dirty="0">
                <a:solidFill>
                  <a:srgbClr val="FF0000"/>
                </a:solidFill>
                <a:latin typeface="標楷體" panose="03000509000000000000" pitchFamily="65" charset="-120"/>
                <a:ea typeface="標楷體" panose="03000509000000000000" pitchFamily="65" charset="-120"/>
              </a:rPr>
              <a:t>蒐證紀錄與分工</a:t>
            </a:r>
            <a:r>
              <a:rPr lang="zh-TW" dirty="0">
                <a:latin typeface="標楷體" panose="03000509000000000000" pitchFamily="65" charset="-120"/>
                <a:ea typeface="標楷體" panose="03000509000000000000" pitchFamily="65" charset="-120"/>
              </a:rPr>
              <a:t>、</a:t>
            </a:r>
            <a:r>
              <a:rPr lang="zh-TW" dirty="0">
                <a:solidFill>
                  <a:srgbClr val="FF0000"/>
                </a:solidFill>
                <a:latin typeface="標楷體" panose="03000509000000000000" pitchFamily="65" charset="-120"/>
                <a:ea typeface="標楷體" panose="03000509000000000000" pitchFamily="65" charset="-120"/>
              </a:rPr>
              <a:t>證據辨識與取得</a:t>
            </a:r>
            <a:r>
              <a:rPr lang="zh-TW" dirty="0">
                <a:latin typeface="標楷體" panose="03000509000000000000" pitchFamily="65" charset="-120"/>
                <a:ea typeface="標楷體" panose="03000509000000000000" pitchFamily="65" charset="-120"/>
              </a:rPr>
              <a:t>、</a:t>
            </a:r>
            <a:r>
              <a:rPr lang="zh-TW" dirty="0">
                <a:solidFill>
                  <a:srgbClr val="FF0000"/>
                </a:solidFill>
                <a:latin typeface="標楷體" panose="03000509000000000000" pitchFamily="65" charset="-120"/>
                <a:ea typeface="標楷體" panose="03000509000000000000" pitchFamily="65" charset="-120"/>
              </a:rPr>
              <a:t>證據保存及保護</a:t>
            </a:r>
            <a:r>
              <a:rPr lang="zh-TW" dirty="0">
                <a:latin typeface="標楷體" panose="03000509000000000000" pitchFamily="65" charset="-120"/>
                <a:ea typeface="標楷體" panose="03000509000000000000" pitchFamily="65" charset="-120"/>
              </a:rPr>
              <a:t>。</a:t>
            </a:r>
            <a:endParaRPr dirty="0">
              <a:latin typeface="標楷體" panose="03000509000000000000" pitchFamily="65" charset="-120"/>
              <a:ea typeface="標楷體" panose="03000509000000000000" pitchFamily="65" charset="-120"/>
            </a:endParaRPr>
          </a:p>
        </p:txBody>
      </p:sp>
      <p:sp>
        <p:nvSpPr>
          <p:cNvPr id="301" name="Google Shape;301;p3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36</a:t>
            </a:fld>
            <a:endParaRPr>
              <a:solidFill>
                <a:srgbClr val="000000"/>
              </a:solidFill>
            </a:endParaRPr>
          </a:p>
        </p:txBody>
      </p:sp>
      <p:sp>
        <p:nvSpPr>
          <p:cNvPr id="302" name="Google Shape;302;p36"/>
          <p:cNvSpPr/>
          <p:nvPr/>
        </p:nvSpPr>
        <p:spPr>
          <a:xfrm>
            <a:off x="1115616" y="5093097"/>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03" name="Google Shape;303;p36"/>
          <p:cNvSpPr/>
          <p:nvPr/>
        </p:nvSpPr>
        <p:spPr>
          <a:xfrm>
            <a:off x="2850463" y="5086633"/>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04" name="Google Shape;304;p36"/>
          <p:cNvSpPr/>
          <p:nvPr/>
        </p:nvSpPr>
        <p:spPr>
          <a:xfrm>
            <a:off x="4566325" y="5093097"/>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05" name="Google Shape;305;p36"/>
          <p:cNvSpPr/>
          <p:nvPr/>
        </p:nvSpPr>
        <p:spPr>
          <a:xfrm>
            <a:off x="6320157" y="5086633"/>
            <a:ext cx="1512168" cy="1152128"/>
          </a:xfrm>
          <a:prstGeom prst="rect">
            <a:avLst/>
          </a:prstGeom>
          <a:solidFill>
            <a:schemeClr val="accent5"/>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06" name="Google Shape;306;p36"/>
          <p:cNvSpPr txBox="1"/>
          <p:nvPr/>
        </p:nvSpPr>
        <p:spPr>
          <a:xfrm>
            <a:off x="1259632" y="5462642"/>
            <a:ext cx="12241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證據蒐證</a:t>
            </a:r>
            <a:endParaRPr dirty="0">
              <a:latin typeface="標楷體" panose="03000509000000000000" pitchFamily="65" charset="-120"/>
              <a:ea typeface="標楷體" panose="03000509000000000000" pitchFamily="65" charset="-120"/>
            </a:endParaRPr>
          </a:p>
        </p:txBody>
      </p:sp>
      <p:sp>
        <p:nvSpPr>
          <p:cNvPr id="307" name="Google Shape;307;p36"/>
          <p:cNvSpPr txBox="1"/>
          <p:nvPr/>
        </p:nvSpPr>
        <p:spPr>
          <a:xfrm>
            <a:off x="4710341" y="5394072"/>
            <a:ext cx="1224136" cy="707886"/>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證據檢驗分析</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308" name="Google Shape;308;p36"/>
          <p:cNvSpPr txBox="1"/>
          <p:nvPr/>
        </p:nvSpPr>
        <p:spPr>
          <a:xfrm>
            <a:off x="6464173" y="5462642"/>
            <a:ext cx="1224136" cy="400110"/>
          </a:xfrm>
          <a:prstGeom prst="rect">
            <a:avLst/>
          </a:prstGeom>
          <a:noFill/>
          <a:ln>
            <a:noFill/>
          </a:ln>
        </p:spPr>
        <p:txBody>
          <a:bodyPr spcFirstLastPara="1" wrap="square" lIns="91425" tIns="45700" rIns="91425" bIns="45700" anchor="t" anchorCtr="0">
            <a:spAutoFit/>
          </a:bodyPr>
          <a:lstStyle/>
          <a:p>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結果呈現</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309" name="Google Shape;309;p36"/>
          <p:cNvSpPr txBox="1"/>
          <p:nvPr/>
        </p:nvSpPr>
        <p:spPr>
          <a:xfrm>
            <a:off x="2993616" y="5394072"/>
            <a:ext cx="1224136" cy="707886"/>
          </a:xfrm>
          <a:prstGeom prst="rect">
            <a:avLst/>
          </a:prstGeom>
          <a:noFill/>
          <a:ln>
            <a:noFill/>
          </a:ln>
        </p:spPr>
        <p:txBody>
          <a:bodyPr spcFirstLastPara="1" wrap="square" lIns="91425" tIns="45700" rIns="91425" bIns="45700" anchor="t" anchorCtr="0">
            <a:spAutoFit/>
          </a:bodyPr>
          <a:lstStyle/>
          <a:p>
            <a:r>
              <a:rPr lang="zh-TW" sz="2000" dirty="0">
                <a:solidFill>
                  <a:schemeClr val="dk1"/>
                </a:solidFill>
                <a:latin typeface="標楷體" panose="03000509000000000000" pitchFamily="65" charset="-120"/>
                <a:ea typeface="標楷體" panose="03000509000000000000" pitchFamily="65" charset="-120"/>
                <a:cs typeface="Times New Roman"/>
                <a:sym typeface="Times New Roman"/>
              </a:rPr>
              <a:t>證據擷取保存</a:t>
            </a:r>
            <a:endParaRPr sz="2000" dirty="0">
              <a:solidFill>
                <a:schemeClr val="dk1"/>
              </a:solidFill>
              <a:latin typeface="標楷體" panose="03000509000000000000" pitchFamily="65" charset="-120"/>
              <a:ea typeface="標楷體" panose="03000509000000000000" pitchFamily="65" charset="-120"/>
              <a:cs typeface="Times New Roman"/>
            </a:endParaRPr>
          </a:p>
        </p:txBody>
      </p:sp>
      <p:sp>
        <p:nvSpPr>
          <p:cNvPr id="310" name="Google Shape;310;p36"/>
          <p:cNvSpPr/>
          <p:nvPr/>
        </p:nvSpPr>
        <p:spPr>
          <a:xfrm>
            <a:off x="6083147" y="5588852"/>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11" name="Google Shape;311;p36"/>
          <p:cNvSpPr/>
          <p:nvPr/>
        </p:nvSpPr>
        <p:spPr>
          <a:xfrm>
            <a:off x="4370421" y="5565901"/>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12" name="Google Shape;312;p36"/>
          <p:cNvSpPr/>
          <p:nvPr/>
        </p:nvSpPr>
        <p:spPr>
          <a:xfrm>
            <a:off x="2620203" y="5572365"/>
            <a:ext cx="267912" cy="193591"/>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13" name="Google Shape;313;p36"/>
          <p:cNvSpPr txBox="1"/>
          <p:nvPr/>
        </p:nvSpPr>
        <p:spPr>
          <a:xfrm>
            <a:off x="1108898" y="4331507"/>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Evidence Collection</a:t>
            </a:r>
            <a:endParaRPr sz="1800">
              <a:solidFill>
                <a:schemeClr val="dk1"/>
              </a:solidFill>
              <a:latin typeface="Times New Roman"/>
              <a:ea typeface="Times New Roman"/>
              <a:cs typeface="Times New Roman"/>
              <a:sym typeface="Times New Roman"/>
            </a:endParaRPr>
          </a:p>
        </p:txBody>
      </p:sp>
      <p:sp>
        <p:nvSpPr>
          <p:cNvPr id="314" name="Google Shape;314;p36"/>
          <p:cNvSpPr txBox="1"/>
          <p:nvPr/>
        </p:nvSpPr>
        <p:spPr>
          <a:xfrm>
            <a:off x="2833789" y="4355846"/>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Preserve Evidence</a:t>
            </a:r>
            <a:endParaRPr sz="1800">
              <a:solidFill>
                <a:schemeClr val="dk1"/>
              </a:solidFill>
              <a:latin typeface="Times New Roman"/>
              <a:ea typeface="Times New Roman"/>
              <a:cs typeface="Times New Roman"/>
              <a:sym typeface="Times New Roman"/>
            </a:endParaRPr>
          </a:p>
        </p:txBody>
      </p:sp>
      <p:sp>
        <p:nvSpPr>
          <p:cNvPr id="315" name="Google Shape;315;p36"/>
          <p:cNvSpPr txBox="1"/>
          <p:nvPr/>
        </p:nvSpPr>
        <p:spPr>
          <a:xfrm>
            <a:off x="4523027" y="4355845"/>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Evidence Analysis</a:t>
            </a:r>
            <a:endParaRPr sz="1800">
              <a:solidFill>
                <a:schemeClr val="dk1"/>
              </a:solidFill>
              <a:latin typeface="Times New Roman"/>
              <a:ea typeface="Times New Roman"/>
              <a:cs typeface="Times New Roman"/>
              <a:sym typeface="Times New Roman"/>
            </a:endParaRPr>
          </a:p>
        </p:txBody>
      </p:sp>
      <p:sp>
        <p:nvSpPr>
          <p:cNvPr id="316" name="Google Shape;316;p36"/>
          <p:cNvSpPr txBox="1"/>
          <p:nvPr/>
        </p:nvSpPr>
        <p:spPr>
          <a:xfrm>
            <a:off x="6316108" y="4368246"/>
            <a:ext cx="15113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a:solidFill>
                  <a:schemeClr val="dk1"/>
                </a:solidFill>
                <a:latin typeface="Times New Roman"/>
                <a:ea typeface="Times New Roman"/>
                <a:cs typeface="Times New Roman"/>
                <a:sym typeface="Times New Roman"/>
              </a:rPr>
              <a:t>Case Interpretation</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23" name="Google Shape;323;p3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蒐證紀錄與分工:</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蒐證現場的人、事、時、地、物。</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標準時間以及電腦系統時間。</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鑑識工作人員姓名。</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使用的鑑識軟體。</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將鑑定結果製成文件以證明過程合法性並提高證據證明力。</a:t>
            </a:r>
            <a:endParaRPr dirty="0">
              <a:latin typeface="標楷體" panose="03000509000000000000" pitchFamily="65" charset="-120"/>
              <a:ea typeface="標楷體" panose="03000509000000000000" pitchFamily="65" charset="-120"/>
            </a:endParaRPr>
          </a:p>
        </p:txBody>
      </p:sp>
      <p:sp>
        <p:nvSpPr>
          <p:cNvPr id="324" name="Google Shape;324;p3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37</a:t>
            </a:fld>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31" name="Google Shape;331;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證據辨識與取得:</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的辨識，是辨識那些硬體存有數位資訊，以及分辨哪些數位資訊是與犯罪行為相關的。要確認犯罪現場數位證據的處理範圍，須從儲存在軟硬體設備的數位資訊分辨哪些是被用來犯案的或其所產生的結果。</a:t>
            </a:r>
            <a:endParaRPr dirty="0">
              <a:latin typeface="標楷體" panose="03000509000000000000" pitchFamily="65" charset="-120"/>
              <a:ea typeface="標楷體" panose="03000509000000000000" pitchFamily="65" charset="-120"/>
            </a:endParaRPr>
          </a:p>
        </p:txBody>
      </p:sp>
      <p:sp>
        <p:nvSpPr>
          <p:cNvPr id="332" name="Google Shape;332;p3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38</a:t>
            </a:fld>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39" name="Google Shape;339;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證據保存及保護:</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保存是將軟硬體設備保護在適當溫度、濕度及安全的環境，且為使數位證據獲得法院的信任，必須確保數位證據保存在原始狀態。</a:t>
            </a:r>
            <a:endParaRPr dirty="0">
              <a:latin typeface="標楷體" panose="03000509000000000000" pitchFamily="65" charset="-120"/>
              <a:ea typeface="標楷體" panose="03000509000000000000" pitchFamily="65" charset="-120"/>
            </a:endParaRPr>
          </a:p>
        </p:txBody>
      </p:sp>
      <p:sp>
        <p:nvSpPr>
          <p:cNvPr id="340" name="Google Shape;340;p3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39</a:t>
            </a:fld>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6" name="Google Shape;56;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sym typeface="Times New Roman"/>
              </a:rPr>
              <a:t>Who:何人</a:t>
            </a:r>
            <a:endParaRPr sz="4000" dirty="0">
              <a:latin typeface="標楷體" panose="03000509000000000000" pitchFamily="65" charset="-120"/>
              <a:ea typeface="標楷體" panose="03000509000000000000" pitchFamily="65" charset="-120"/>
              <a:sym typeface="Times New Roman"/>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sym typeface="Times New Roman"/>
              </a:rPr>
              <a:t>What:何事</a:t>
            </a:r>
            <a:endParaRPr sz="4000" dirty="0">
              <a:latin typeface="標楷體" panose="03000509000000000000" pitchFamily="65" charset="-120"/>
              <a:ea typeface="標楷體" panose="03000509000000000000" pitchFamily="65" charset="-120"/>
              <a:sym typeface="Times New Roman"/>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sym typeface="Times New Roman"/>
              </a:rPr>
              <a:t>When:何時</a:t>
            </a:r>
            <a:endParaRPr sz="4000" dirty="0">
              <a:latin typeface="標楷體" panose="03000509000000000000" pitchFamily="65" charset="-120"/>
              <a:ea typeface="標楷體" panose="03000509000000000000" pitchFamily="65" charset="-120"/>
              <a:sym typeface="Times New Roman"/>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sym typeface="Times New Roman"/>
              </a:rPr>
              <a:t>Where:何處</a:t>
            </a:r>
            <a:endParaRPr sz="4000" dirty="0">
              <a:latin typeface="標楷體" panose="03000509000000000000" pitchFamily="65" charset="-120"/>
              <a:ea typeface="標楷體" panose="03000509000000000000" pitchFamily="65" charset="-120"/>
              <a:sym typeface="Times New Roman"/>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sym typeface="Times New Roman"/>
              </a:rPr>
              <a:t>Why:為何</a:t>
            </a:r>
            <a:endParaRPr sz="4000" dirty="0">
              <a:latin typeface="標楷體" panose="03000509000000000000" pitchFamily="65" charset="-120"/>
              <a:ea typeface="標楷體" panose="03000509000000000000" pitchFamily="65" charset="-120"/>
              <a:sym typeface="Times New Roman"/>
            </a:endParaRPr>
          </a:p>
          <a:p>
            <a:pPr marL="360000" lvl="0" indent="-360000" algn="just" rtl="0">
              <a:spcBef>
                <a:spcPts val="800"/>
              </a:spcBef>
              <a:spcAft>
                <a:spcPts val="0"/>
              </a:spcAft>
              <a:buClr>
                <a:schemeClr val="dk1"/>
              </a:buClr>
              <a:buSzPts val="4000"/>
              <a:buFont typeface="Arial"/>
              <a:buChar char="•"/>
            </a:pPr>
            <a:r>
              <a:rPr lang="zh-TW" sz="4000" dirty="0">
                <a:latin typeface="標楷體" panose="03000509000000000000" pitchFamily="65" charset="-120"/>
                <a:ea typeface="標楷體" panose="03000509000000000000" pitchFamily="65" charset="-120"/>
                <a:sym typeface="Times New Roman"/>
              </a:rPr>
              <a:t>How:如何</a:t>
            </a:r>
            <a:endParaRPr sz="4000" dirty="0">
              <a:latin typeface="標楷體" panose="03000509000000000000" pitchFamily="65" charset="-120"/>
              <a:ea typeface="標楷體" panose="03000509000000000000" pitchFamily="65" charset="-120"/>
              <a:sym typeface="Times New Roman"/>
            </a:endParaRPr>
          </a:p>
          <a:p>
            <a:pPr marL="360000" lvl="0" indent="-156800" algn="just" rtl="0">
              <a:spcBef>
                <a:spcPts val="640"/>
              </a:spcBef>
              <a:spcAft>
                <a:spcPts val="0"/>
              </a:spcAft>
              <a:buClr>
                <a:schemeClr val="dk1"/>
              </a:buClr>
              <a:buSzPts val="3200"/>
              <a:buFont typeface="Arial"/>
              <a:buNone/>
            </a:pPr>
            <a:endParaRPr dirty="0"/>
          </a:p>
        </p:txBody>
      </p:sp>
      <p:sp>
        <p:nvSpPr>
          <p:cNvPr id="57" name="Google Shape;57;p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47" name="Google Shape;347;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證據檢驗及分析:</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邏輯鑑識(Logical Forensics)的過程就是分析證據。在取得證據並加以分析之後，就是研判鑑識結果與嫌犯之間的關係。</a:t>
            </a:r>
            <a:endParaRPr dirty="0">
              <a:latin typeface="標楷體" panose="03000509000000000000" pitchFamily="65" charset="-120"/>
              <a:ea typeface="標楷體" panose="03000509000000000000" pitchFamily="65" charset="-120"/>
            </a:endParaRPr>
          </a:p>
        </p:txBody>
      </p:sp>
      <p:sp>
        <p:nvSpPr>
          <p:cNvPr id="348" name="Google Shape;348;p4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40</a:t>
            </a:fld>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55" name="Google Shape;355;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結果呈現:</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鑑識結果必須要能清楚的陳述。在分析證據的來源以及與嫌犯的關係時，要排除可能的替代解釋，以證明鑑識人員的解釋是唯一的</a:t>
            </a:r>
            <a:endParaRPr dirty="0">
              <a:latin typeface="標楷體" panose="03000509000000000000" pitchFamily="65" charset="-120"/>
              <a:ea typeface="標楷體" panose="03000509000000000000" pitchFamily="65" charset="-120"/>
            </a:endParaRPr>
          </a:p>
        </p:txBody>
      </p:sp>
      <p:sp>
        <p:nvSpPr>
          <p:cNvPr id="356" name="Google Shape;356;p4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41</a:t>
            </a:fld>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b="1" dirty="0">
                <a:latin typeface="標楷體" panose="03000509000000000000" pitchFamily="65" charset="-120"/>
                <a:ea typeface="標楷體" panose="03000509000000000000" pitchFamily="65" charset="-120"/>
              </a:rPr>
              <a:t>數位證據類型</a:t>
            </a:r>
            <a:endParaRPr dirty="0">
              <a:latin typeface="標楷體" panose="03000509000000000000" pitchFamily="65" charset="-120"/>
              <a:ea typeface="標楷體" panose="03000509000000000000" pitchFamily="65" charset="-120"/>
            </a:endParaRPr>
          </a:p>
        </p:txBody>
      </p:sp>
      <p:sp>
        <p:nvSpPr>
          <p:cNvPr id="362" name="Google Shape;362;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針對不同的犯罪型態以及犯罪現場，數位證據可能存在的位置不盡相同，尋找方式也有所不同，例如瀏覽器的Cache file、History file、Bookmarks、Cookies，Linux最新產生的使用者帳號或是入侵過程使用的Rootkit。</a:t>
            </a:r>
            <a:endParaRPr dirty="0">
              <a:latin typeface="標楷體" panose="03000509000000000000" pitchFamily="65" charset="-120"/>
              <a:ea typeface="標楷體" panose="03000509000000000000" pitchFamily="65" charset="-120"/>
            </a:endParaRPr>
          </a:p>
        </p:txBody>
      </p:sp>
      <p:sp>
        <p:nvSpPr>
          <p:cNvPr id="363" name="Google Shape;363;p4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42</a:t>
            </a:fld>
            <a:endParaRPr>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70" name="Google Shape;370;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電腦系統:</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電腦系統可分為中央處理單元(CPU)、資料儲存裝置、輸出輸入裝置。</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由電腦系統所發現的證據大多存放在硬碟、或儲存媒體上的檔案資料。</a:t>
            </a:r>
            <a:endParaRPr dirty="0">
              <a:latin typeface="標楷體" panose="03000509000000000000" pitchFamily="65" charset="-120"/>
              <a:ea typeface="標楷體" panose="03000509000000000000" pitchFamily="65" charset="-120"/>
            </a:endParaRPr>
          </a:p>
        </p:txBody>
      </p:sp>
      <p:sp>
        <p:nvSpPr>
          <p:cNvPr id="371" name="Google Shape;371;p4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43</a:t>
            </a:fld>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78" name="Google Shape;378;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檔案資料的形式:</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使用者建立的檔案</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使用者保護的檔案</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系統建立的檔案</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電腦周邊與相關元件:</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379" name="Google Shape;379;p4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44</a:t>
            </a:fld>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86" name="Google Shape;386;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電腦周邊與相關元件:</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中央處理器、記憶體:在竊取、或偽造電腦零組件的犯案中，此元件本身即為證據。</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硬碟</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存取控制裝置</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數據機</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網路元件</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儲存裝置</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印表機、掃描器</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387" name="Google Shape;387;p4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45</a:t>
            </a:fld>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94" name="Google Shape;394;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行動裝置</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數位相機</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監視器</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信用卡刷卡機</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傳真機</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答錄機</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395" name="Google Shape;395;p4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46</a:t>
            </a:fld>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7"/>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02" name="Google Shape;402;p4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電腦網路:</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系統登錄文件、應用登錄文件、AAA登錄文件、網路單元登錄(Network element logs)、防火牆登錄、HIDS事件、NIDS事件、磁碟機、文件備份、電話紀錄、電子郵件。</a:t>
            </a:r>
            <a:endParaRPr dirty="0">
              <a:latin typeface="標楷體" panose="03000509000000000000" pitchFamily="65" charset="-120"/>
              <a:ea typeface="標楷體" panose="03000509000000000000" pitchFamily="65" charset="-120"/>
            </a:endParaRPr>
          </a:p>
        </p:txBody>
      </p:sp>
      <p:sp>
        <p:nvSpPr>
          <p:cNvPr id="403" name="Google Shape;403;p4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47</a:t>
            </a:fld>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sym typeface="Times New Roman"/>
              </a:rPr>
              <a:t>那些屬於數位證據</a:t>
            </a:r>
            <a:endParaRPr dirty="0">
              <a:latin typeface="標楷體" panose="03000509000000000000" pitchFamily="65" charset="-120"/>
              <a:ea typeface="標楷體" panose="03000509000000000000" pitchFamily="65" charset="-120"/>
            </a:endParaRPr>
          </a:p>
        </p:txBody>
      </p:sp>
      <p:pic>
        <p:nvPicPr>
          <p:cNvPr id="410" name="Google Shape;410;p48"/>
          <p:cNvPicPr preferRelativeResize="0"/>
          <p:nvPr/>
        </p:nvPicPr>
        <p:blipFill rotWithShape="1">
          <a:blip r:embed="rId3">
            <a:alphaModFix/>
          </a:blip>
          <a:srcRect/>
          <a:stretch/>
        </p:blipFill>
        <p:spPr>
          <a:xfrm>
            <a:off x="467544" y="1268760"/>
            <a:ext cx="8280920" cy="5256584"/>
          </a:xfrm>
          <a:prstGeom prst="rect">
            <a:avLst/>
          </a:prstGeom>
          <a:noFill/>
          <a:ln>
            <a:noFill/>
          </a:ln>
        </p:spPr>
      </p:pic>
      <p:sp>
        <p:nvSpPr>
          <p:cNvPr id="411" name="Google Shape;411;p4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48</a:t>
            </a:fld>
            <a:endParaRPr>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sym typeface="Times New Roman"/>
              </a:rPr>
              <a:t>那些屬於數位證據(續)</a:t>
            </a:r>
            <a:endParaRPr dirty="0">
              <a:latin typeface="標楷體" panose="03000509000000000000" pitchFamily="65" charset="-120"/>
              <a:ea typeface="標楷體" panose="03000509000000000000" pitchFamily="65" charset="-120"/>
              <a:sym typeface="Times New Roman"/>
            </a:endParaRPr>
          </a:p>
        </p:txBody>
      </p:sp>
      <p:pic>
        <p:nvPicPr>
          <p:cNvPr id="418" name="Google Shape;418;p49"/>
          <p:cNvPicPr preferRelativeResize="0"/>
          <p:nvPr/>
        </p:nvPicPr>
        <p:blipFill rotWithShape="1">
          <a:blip r:embed="rId3">
            <a:alphaModFix/>
          </a:blip>
          <a:srcRect/>
          <a:stretch/>
        </p:blipFill>
        <p:spPr>
          <a:xfrm>
            <a:off x="467544" y="1268760"/>
            <a:ext cx="8280920" cy="5256584"/>
          </a:xfrm>
          <a:prstGeom prst="rect">
            <a:avLst/>
          </a:prstGeom>
          <a:noFill/>
          <a:ln>
            <a:noFill/>
          </a:ln>
        </p:spPr>
      </p:pic>
      <p:sp>
        <p:nvSpPr>
          <p:cNvPr id="419" name="Google Shape;419;p4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49</a:t>
            </a:fld>
            <a:endParaRPr>
              <a:solidFill>
                <a:srgbClr val="000000"/>
              </a:solidFill>
            </a:endParaRPr>
          </a:p>
        </p:txBody>
      </p:sp>
      <p:sp>
        <p:nvSpPr>
          <p:cNvPr id="420" name="Google Shape;420;p49"/>
          <p:cNvSpPr/>
          <p:nvPr/>
        </p:nvSpPr>
        <p:spPr>
          <a:xfrm>
            <a:off x="489298" y="1340768"/>
            <a:ext cx="2232248" cy="792088"/>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1" name="Google Shape;421;p49"/>
          <p:cNvSpPr/>
          <p:nvPr/>
        </p:nvSpPr>
        <p:spPr>
          <a:xfrm>
            <a:off x="179512" y="4437112"/>
            <a:ext cx="2232248" cy="158417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2" name="Google Shape;422;p49"/>
          <p:cNvSpPr/>
          <p:nvPr/>
        </p:nvSpPr>
        <p:spPr>
          <a:xfrm>
            <a:off x="2627784" y="4869160"/>
            <a:ext cx="822362" cy="50405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3" name="Google Shape;423;p49"/>
          <p:cNvSpPr/>
          <p:nvPr/>
        </p:nvSpPr>
        <p:spPr>
          <a:xfrm>
            <a:off x="2744044" y="5661248"/>
            <a:ext cx="822362" cy="504056"/>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4" name="Google Shape;424;p49"/>
          <p:cNvSpPr/>
          <p:nvPr/>
        </p:nvSpPr>
        <p:spPr>
          <a:xfrm>
            <a:off x="3707904" y="5769260"/>
            <a:ext cx="822362" cy="7560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5" name="Google Shape;425;p49"/>
          <p:cNvSpPr/>
          <p:nvPr/>
        </p:nvSpPr>
        <p:spPr>
          <a:xfrm>
            <a:off x="6516216" y="4437112"/>
            <a:ext cx="822362" cy="63007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6" name="Google Shape;426;p49"/>
          <p:cNvSpPr/>
          <p:nvPr/>
        </p:nvSpPr>
        <p:spPr>
          <a:xfrm>
            <a:off x="5477830" y="1646802"/>
            <a:ext cx="822362" cy="63007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27" name="Google Shape;427;p49"/>
          <p:cNvSpPr/>
          <p:nvPr/>
        </p:nvSpPr>
        <p:spPr>
          <a:xfrm>
            <a:off x="6876256" y="5895274"/>
            <a:ext cx="822362" cy="63007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428" name="Google Shape;428;p49"/>
          <p:cNvPicPr preferRelativeResize="0"/>
          <p:nvPr/>
        </p:nvPicPr>
        <p:blipFill rotWithShape="1">
          <a:blip r:embed="rId4">
            <a:alphaModFix/>
          </a:blip>
          <a:srcRect/>
          <a:stretch/>
        </p:blipFill>
        <p:spPr>
          <a:xfrm>
            <a:off x="595772" y="2276872"/>
            <a:ext cx="1009650" cy="1009650"/>
          </a:xfrm>
          <a:prstGeom prst="rect">
            <a:avLst/>
          </a:prstGeom>
          <a:noFill/>
          <a:ln>
            <a:noFill/>
          </a:ln>
        </p:spPr>
      </p:pic>
      <p:pic>
        <p:nvPicPr>
          <p:cNvPr id="429" name="Google Shape;429;p49"/>
          <p:cNvPicPr preferRelativeResize="0"/>
          <p:nvPr/>
        </p:nvPicPr>
        <p:blipFill rotWithShape="1">
          <a:blip r:embed="rId5">
            <a:alphaModFix/>
          </a:blip>
          <a:srcRect/>
          <a:stretch/>
        </p:blipFill>
        <p:spPr>
          <a:xfrm>
            <a:off x="1906935" y="3286522"/>
            <a:ext cx="1009650" cy="704850"/>
          </a:xfrm>
          <a:prstGeom prst="rect">
            <a:avLst/>
          </a:prstGeom>
          <a:noFill/>
          <a:ln>
            <a:noFill/>
          </a:ln>
        </p:spPr>
      </p:pic>
      <p:sp>
        <p:nvSpPr>
          <p:cNvPr id="430" name="Google Shape;430;p49"/>
          <p:cNvSpPr/>
          <p:nvPr/>
        </p:nvSpPr>
        <p:spPr>
          <a:xfrm>
            <a:off x="1777809" y="3278882"/>
            <a:ext cx="1377416" cy="712490"/>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31" name="Google Shape;431;p49"/>
          <p:cNvSpPr/>
          <p:nvPr/>
        </p:nvSpPr>
        <p:spPr>
          <a:xfrm>
            <a:off x="400393" y="2229644"/>
            <a:ext cx="1377416" cy="127136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a:t>
            </a:fld>
            <a:endParaRPr>
              <a:solidFill>
                <a:srgbClr val="000000"/>
              </a:solidFill>
            </a:endParaRPr>
          </a:p>
        </p:txBody>
      </p:sp>
      <p:pic>
        <p:nvPicPr>
          <p:cNvPr id="63" name="Google Shape;63;p5"/>
          <p:cNvPicPr preferRelativeResize="0"/>
          <p:nvPr/>
        </p:nvPicPr>
        <p:blipFill rotWithShape="1">
          <a:blip r:embed="rId3">
            <a:alphaModFix/>
          </a:blip>
          <a:srcRect/>
          <a:stretch/>
        </p:blipFill>
        <p:spPr>
          <a:xfrm>
            <a:off x="1193071" y="1484784"/>
            <a:ext cx="6985739" cy="489654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企業內部監控的合法性</a:t>
            </a:r>
            <a:endParaRPr dirty="0">
              <a:latin typeface="標楷體" panose="03000509000000000000" pitchFamily="65" charset="-120"/>
              <a:ea typeface="標楷體" panose="03000509000000000000" pitchFamily="65" charset="-120"/>
            </a:endParaRPr>
          </a:p>
        </p:txBody>
      </p:sp>
      <p:sp>
        <p:nvSpPr>
          <p:cNvPr id="437" name="Google Shape;437;p5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某甲為A公司員工，公司規定不能夠將內部電子郵件、營業秘密資料寄出至公司外。某甲無視公司的規定，仍將公司內部的電子郵件寄送至自己的外部信箱，而且還寄給其他親朋好友。</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A公司因為有進行內部監控，發現此事後，遂將某甲革職，某甲一氣之下，也控告A公 侵害其隱私權。</a:t>
            </a:r>
            <a:endParaRPr dirty="0">
              <a:latin typeface="標楷體" panose="03000509000000000000" pitchFamily="65" charset="-120"/>
              <a:ea typeface="標楷體" panose="03000509000000000000" pitchFamily="65" charset="-120"/>
            </a:endParaRPr>
          </a:p>
        </p:txBody>
      </p:sp>
      <p:sp>
        <p:nvSpPr>
          <p:cNvPr id="438" name="Google Shape;438;p5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50</a:t>
            </a:fld>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44" name="Google Shape;444;p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最後，法院認為員工並無合理隱私權的期待，企業內部監控並未侵害員工隱私權。</a:t>
            </a:r>
            <a:br>
              <a:rPr lang="zh-TW" dirty="0">
                <a:latin typeface="標楷體" panose="03000509000000000000" pitchFamily="65" charset="-120"/>
                <a:ea typeface="標楷體" panose="03000509000000000000" pitchFamily="65" charset="-120"/>
              </a:rPr>
            </a:br>
            <a:r>
              <a:rPr lang="zh-TW" dirty="0">
                <a:latin typeface="標楷體" panose="03000509000000000000" pitchFamily="65" charset="-120"/>
                <a:ea typeface="標楷體" panose="03000509000000000000" pitchFamily="65" charset="-120"/>
              </a:rPr>
              <a:t>(參照:台北地方法院91年勞訴字第139號判決)。</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通訊保障及監察法第3條第2項規定:前項所稱之通訊，以有事實足認受監察人對其通訊內容有隱私或秘密之合理期待者為限。</a:t>
            </a:r>
            <a:endParaRPr dirty="0">
              <a:latin typeface="標楷體" panose="03000509000000000000" pitchFamily="65" charset="-120"/>
              <a:ea typeface="標楷體" panose="03000509000000000000" pitchFamily="65" charset="-120"/>
            </a:endParaRPr>
          </a:p>
        </p:txBody>
      </p:sp>
      <p:sp>
        <p:nvSpPr>
          <p:cNvPr id="445" name="Google Shape;445;p5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51</a:t>
            </a:fld>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51" name="Google Shape;451;p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網路監控的合法性:</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監控電腦或員工之行為是否合法?</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監看政策</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員工同意</a:t>
            </a:r>
            <a:endParaRPr dirty="0">
              <a:latin typeface="標楷體" panose="03000509000000000000" pitchFamily="65" charset="-120"/>
              <a:ea typeface="標楷體" panose="03000509000000000000" pitchFamily="65" charset="-120"/>
            </a:endParaRPr>
          </a:p>
        </p:txBody>
      </p:sp>
      <p:sp>
        <p:nvSpPr>
          <p:cNvPr id="452" name="Google Shape;452;p5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52</a:t>
            </a:fld>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記憶體鑑識</a:t>
            </a:r>
            <a:endParaRPr dirty="0">
              <a:latin typeface="標楷體" panose="03000509000000000000" pitchFamily="65" charset="-120"/>
              <a:ea typeface="標楷體" panose="03000509000000000000" pitchFamily="65" charset="-120"/>
            </a:endParaRPr>
          </a:p>
        </p:txBody>
      </p:sp>
      <p:sp>
        <p:nvSpPr>
          <p:cNvPr id="458" name="Google Shape;458;p5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依儲存資料的特性可分為:</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揮發性(Volatile):開機或重啟便會消失ex:RAM、Cache Memory</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非揮發性(Non-Volatile):若無更動將常駐記憶體中ex:ROM、Flash Memory。</a:t>
            </a:r>
            <a:endParaRPr dirty="0">
              <a:latin typeface="標楷體" panose="03000509000000000000" pitchFamily="65" charset="-120"/>
              <a:ea typeface="標楷體" panose="03000509000000000000" pitchFamily="65" charset="-120"/>
            </a:endParaRPr>
          </a:p>
          <a:p>
            <a:pPr marL="514350" lvl="0" indent="-311150" algn="just" rtl="0">
              <a:spcBef>
                <a:spcPts val="640"/>
              </a:spcBef>
              <a:spcAft>
                <a:spcPts val="0"/>
              </a:spcAft>
              <a:buClr>
                <a:schemeClr val="dk1"/>
              </a:buClr>
              <a:buSzPts val="3200"/>
              <a:buFont typeface="Times New Roman"/>
              <a:buNone/>
            </a:pPr>
            <a:endParaRPr dirty="0">
              <a:latin typeface="標楷體" panose="03000509000000000000" pitchFamily="65" charset="-120"/>
              <a:ea typeface="標楷體" panose="03000509000000000000" pitchFamily="65" charset="-120"/>
            </a:endParaRPr>
          </a:p>
        </p:txBody>
      </p:sp>
      <p:sp>
        <p:nvSpPr>
          <p:cNvPr id="459" name="Google Shape;459;p5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53</a:t>
            </a:fld>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65" name="Google Shape;465;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常見揮發性資料:</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系統的基本程序</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正在執行的程序或剛中止執行的程序</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打開的TCP/UPD Port的資訊</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網路連線的狀態與分享的資訊</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儲存在虛擬記憶體中的檔案</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快取記憶體中的資料</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隱藏的資料</a:t>
            </a:r>
            <a:endParaRPr dirty="0">
              <a:latin typeface="標楷體" panose="03000509000000000000" pitchFamily="65" charset="-120"/>
              <a:ea typeface="標楷體" panose="03000509000000000000" pitchFamily="65" charset="-120"/>
            </a:endParaRPr>
          </a:p>
        </p:txBody>
      </p:sp>
      <p:sp>
        <p:nvSpPr>
          <p:cNvPr id="466" name="Google Shape;466;p5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54</a:t>
            </a:fld>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55</a:t>
            </a:fld>
            <a:endParaRPr>
              <a:solidFill>
                <a:srgbClr val="000000"/>
              </a:solidFill>
            </a:endParaRPr>
          </a:p>
        </p:txBody>
      </p:sp>
      <p:sp>
        <p:nvSpPr>
          <p:cNvPr id="472" name="Google Shape;472;p55"/>
          <p:cNvSpPr txBox="1">
            <a:spLocks noGrp="1"/>
          </p:cNvSpPr>
          <p:nvPr>
            <p:ph type="title" idx="4294967295"/>
          </p:nvPr>
        </p:nvSpPr>
        <p:spPr>
          <a:xfrm>
            <a:off x="457200" y="0"/>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數位鑑識儲存資料分析流程</a:t>
            </a:r>
            <a:endParaRPr dirty="0">
              <a:latin typeface="標楷體" panose="03000509000000000000" pitchFamily="65" charset="-120"/>
              <a:ea typeface="標楷體" panose="03000509000000000000" pitchFamily="65" charset="-120"/>
            </a:endParaRPr>
          </a:p>
        </p:txBody>
      </p:sp>
      <p:pic>
        <p:nvPicPr>
          <p:cNvPr id="473" name="Google Shape;473;p55"/>
          <p:cNvPicPr preferRelativeResize="0"/>
          <p:nvPr/>
        </p:nvPicPr>
        <p:blipFill rotWithShape="1">
          <a:blip r:embed="rId3">
            <a:alphaModFix/>
          </a:blip>
          <a:srcRect/>
          <a:stretch/>
        </p:blipFill>
        <p:spPr>
          <a:xfrm>
            <a:off x="219075" y="1527175"/>
            <a:ext cx="8705850" cy="43338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數位證據的鑑識工作注意事項</a:t>
            </a:r>
            <a:endParaRPr dirty="0">
              <a:latin typeface="標楷體" panose="03000509000000000000" pitchFamily="65" charset="-120"/>
              <a:ea typeface="標楷體" panose="03000509000000000000" pitchFamily="65" charset="-120"/>
            </a:endParaRPr>
          </a:p>
        </p:txBody>
      </p:sp>
      <p:sp>
        <p:nvSpPr>
          <p:cNvPr id="479" name="Google Shape;479;p5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實體擷取:實體儲存媒體的檢查，ex:硬碟、檔案、資料區塊。</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處理方式:關鍵詞搜尋、檔案切割方式、從切割表中辨別硬體實體空間</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邏輯擷取:檔案系統上所呈現的動態檔案、被刪除的檔案、殘餘空間的檔案、未被配置的空間所儲存的檔案檢查。</a:t>
            </a:r>
            <a:endParaRPr dirty="0">
              <a:latin typeface="標楷體" panose="03000509000000000000" pitchFamily="65" charset="-120"/>
              <a:ea typeface="標楷體" panose="03000509000000000000" pitchFamily="65" charset="-120"/>
            </a:endParaRPr>
          </a:p>
        </p:txBody>
      </p:sp>
      <p:sp>
        <p:nvSpPr>
          <p:cNvPr id="480" name="Google Shape;480;p5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56</a:t>
            </a:fld>
            <a:endParaRPr>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7"/>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86" name="Google Shape;486;p5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鑑識時應注意事項:</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注意檔案系統及檔案結構。</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所有的目錄應詳細列出:文件的結構、檔案名稱、日期/時間標籤、邏輯檔案大小。</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安裝何種作業系統。</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檢查使用者建立的檔案。</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任何由作業系統檔案和應用程式產生的文件都應檢查。</a:t>
            </a:r>
            <a:endParaRPr dirty="0">
              <a:latin typeface="標楷體" panose="03000509000000000000" pitchFamily="65" charset="-120"/>
              <a:ea typeface="標楷體" panose="03000509000000000000" pitchFamily="65" charset="-120"/>
            </a:endParaRPr>
          </a:p>
          <a:p>
            <a:pPr marL="514350" lvl="0" indent="-311150" algn="just" rtl="0">
              <a:spcBef>
                <a:spcPts val="640"/>
              </a:spcBef>
              <a:spcAft>
                <a:spcPts val="0"/>
              </a:spcAft>
              <a:buClr>
                <a:schemeClr val="dk1"/>
              </a:buClr>
              <a:buSzPts val="3200"/>
              <a:buFont typeface="Times New Roman"/>
              <a:buNone/>
            </a:pPr>
            <a:endParaRPr dirty="0"/>
          </a:p>
        </p:txBody>
      </p:sp>
      <p:sp>
        <p:nvSpPr>
          <p:cNvPr id="487" name="Google Shape;487;p5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57</a:t>
            </a:fld>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93" name="Google Shape;493;p5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514350" lvl="0" indent="-514350" algn="just" rtl="0">
              <a:spcBef>
                <a:spcPts val="0"/>
              </a:spcBef>
              <a:spcAft>
                <a:spcPts val="0"/>
              </a:spcAft>
              <a:buClr>
                <a:schemeClr val="dk1"/>
              </a:buClr>
              <a:buSzPts val="3200"/>
              <a:buFont typeface="Times New Roman"/>
              <a:buAutoNum type="arabicPeriod" startAt="6"/>
            </a:pPr>
            <a:r>
              <a:rPr lang="zh-TW" dirty="0">
                <a:latin typeface="標楷體" panose="03000509000000000000" pitchFamily="65" charset="-120"/>
                <a:ea typeface="標楷體" panose="03000509000000000000" pitchFamily="65" charset="-120"/>
              </a:rPr>
              <a:t>注意系統中安裝的應用軟體。</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startAt="6"/>
            </a:pPr>
            <a:r>
              <a:rPr lang="zh-TW" dirty="0">
                <a:latin typeface="標楷體" panose="03000509000000000000" pitchFamily="65" charset="-120"/>
                <a:ea typeface="標楷體" panose="03000509000000000000" pitchFamily="65" charset="-120"/>
              </a:rPr>
              <a:t>透過檔案摘要的比較，可將檔案減量，排除一些不需要檢查的檔案。</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startAt="6"/>
            </a:pPr>
            <a:r>
              <a:rPr lang="zh-TW" dirty="0">
                <a:latin typeface="標楷體" panose="03000509000000000000" pitchFamily="65" charset="-120"/>
                <a:ea typeface="標楷體" panose="03000509000000000000" pitchFamily="65" charset="-120"/>
              </a:rPr>
              <a:t>硬碟中未被使用和分配的空間應針對之前刪除的資料做檢查，並注意殘餘空間資料、使用者故意配置的空間，以及自動將檔案切割存放在未被配置或未使用的空間。</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startAt="6"/>
            </a:pPr>
            <a:r>
              <a:rPr lang="zh-TW" dirty="0">
                <a:latin typeface="標楷體" panose="03000509000000000000" pitchFamily="65" charset="-120"/>
                <a:ea typeface="標楷體" panose="03000509000000000000" pitchFamily="65" charset="-120"/>
              </a:rPr>
              <a:t>可使用關鍵字搜尋縮小範圍。</a:t>
            </a:r>
            <a:endParaRPr dirty="0">
              <a:latin typeface="標楷體" panose="03000509000000000000" pitchFamily="65" charset="-120"/>
              <a:ea typeface="標楷體" panose="03000509000000000000" pitchFamily="65" charset="-120"/>
            </a:endParaRPr>
          </a:p>
          <a:p>
            <a:pPr marL="514350" lvl="0" indent="-311150" algn="just" rtl="0">
              <a:spcBef>
                <a:spcPts val="640"/>
              </a:spcBef>
              <a:spcAft>
                <a:spcPts val="0"/>
              </a:spcAft>
              <a:buClr>
                <a:schemeClr val="dk1"/>
              </a:buClr>
              <a:buSzPts val="3200"/>
              <a:buFont typeface="Times New Roman"/>
              <a:buNone/>
            </a:pPr>
            <a:endParaRPr dirty="0"/>
          </a:p>
          <a:p>
            <a:pPr marL="514350" lvl="0" indent="-311150" algn="just" rtl="0">
              <a:spcBef>
                <a:spcPts val="640"/>
              </a:spcBef>
              <a:spcAft>
                <a:spcPts val="0"/>
              </a:spcAft>
              <a:buClr>
                <a:schemeClr val="dk1"/>
              </a:buClr>
              <a:buSzPts val="3200"/>
              <a:buFont typeface="Times New Roman"/>
              <a:buNone/>
            </a:pPr>
            <a:endParaRPr dirty="0"/>
          </a:p>
        </p:txBody>
      </p:sp>
      <p:sp>
        <p:nvSpPr>
          <p:cNvPr id="494" name="Google Shape;494;p5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58</a:t>
            </a:fld>
            <a:endParaRPr>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00" name="Google Shape;500;p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514350" lvl="0" indent="-514350" algn="just" rtl="0">
              <a:spcBef>
                <a:spcPts val="0"/>
              </a:spcBef>
              <a:spcAft>
                <a:spcPts val="0"/>
              </a:spcAft>
              <a:buClr>
                <a:schemeClr val="dk1"/>
              </a:buClr>
              <a:buSzPts val="3200"/>
              <a:buFont typeface="Times New Roman"/>
              <a:buAutoNum type="arabicPeriod" startAt="10"/>
            </a:pPr>
            <a:r>
              <a:rPr lang="zh-TW" dirty="0">
                <a:latin typeface="標楷體" panose="03000509000000000000" pitchFamily="65" charset="-120"/>
                <a:ea typeface="標楷體" panose="03000509000000000000" pitchFamily="65" charset="-120"/>
              </a:rPr>
              <a:t>針對檔案系統如NTFS、FAT、MFT等做檢查。</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startAt="10"/>
            </a:pPr>
            <a:r>
              <a:rPr lang="zh-TW" dirty="0">
                <a:latin typeface="標楷體" panose="03000509000000000000" pitchFamily="65" charset="-120"/>
                <a:ea typeface="標楷體" panose="03000509000000000000" pitchFamily="65" charset="-120"/>
              </a:rPr>
              <a:t>並不是每一個磁區都可被正常的存取檢查。</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startAt="10"/>
            </a:pPr>
            <a:r>
              <a:rPr lang="zh-TW" dirty="0">
                <a:latin typeface="標楷體" panose="03000509000000000000" pitchFamily="65" charset="-120"/>
                <a:ea typeface="標楷體" panose="03000509000000000000" pitchFamily="65" charset="-120"/>
              </a:rPr>
              <a:t>鑑識使用的軟體需經過檢驗且過程中須注意其版本。</a:t>
            </a:r>
            <a:endParaRPr dirty="0">
              <a:latin typeface="標楷體" panose="03000509000000000000" pitchFamily="65" charset="-120"/>
              <a:ea typeface="標楷體" panose="03000509000000000000" pitchFamily="65" charset="-120"/>
            </a:endParaRPr>
          </a:p>
        </p:txBody>
      </p:sp>
      <p:sp>
        <p:nvSpPr>
          <p:cNvPr id="501" name="Google Shape;501;p5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59</a:t>
            </a:fld>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9" name="Google Shape;69;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事前的預備作業</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資訊與證物蒐集</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洞悉人格特質</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行動敏捷</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善用科技</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推理能力</a:t>
            </a:r>
            <a:endParaRPr dirty="0">
              <a:latin typeface="標楷體" panose="03000509000000000000" pitchFamily="65" charset="-120"/>
              <a:ea typeface="標楷體" panose="03000509000000000000" pitchFamily="65" charset="-120"/>
            </a:endParaRPr>
          </a:p>
        </p:txBody>
      </p:sp>
      <p:sp>
        <p:nvSpPr>
          <p:cNvPr id="70" name="Google Shape;70;p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a:t>
            </a:fld>
            <a:endParaRPr>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映像檔(Image File)</a:t>
            </a:r>
            <a:endParaRPr dirty="0">
              <a:latin typeface="標楷體" panose="03000509000000000000" pitchFamily="65" charset="-120"/>
              <a:ea typeface="標楷體" panose="03000509000000000000" pitchFamily="65" charset="-120"/>
            </a:endParaRPr>
          </a:p>
        </p:txBody>
      </p:sp>
      <p:sp>
        <p:nvSpPr>
          <p:cNvPr id="507" name="Google Shape;507;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優點:降低燒錄的失敗機率、完整複製光碟內容、臨時轉存光碟資料、保存原版光碟、檔案傳輸完整、攜帶方便。</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注意事項:映像檔的大小視預備份的空間容量決定，製作前先進行磁碟檢查。</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備份方式:位元流備份</a:t>
            </a:r>
            <a:endParaRPr dirty="0">
              <a:latin typeface="標楷體" panose="03000509000000000000" pitchFamily="65" charset="-120"/>
              <a:ea typeface="標楷體" panose="03000509000000000000" pitchFamily="65" charset="-120"/>
            </a:endParaRPr>
          </a:p>
        </p:txBody>
      </p:sp>
      <p:sp>
        <p:nvSpPr>
          <p:cNvPr id="508" name="Google Shape;508;p6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60</a:t>
            </a:fld>
            <a:endParaRPr>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數位證據處理問題</a:t>
            </a:r>
            <a:endParaRPr dirty="0">
              <a:latin typeface="標楷體" panose="03000509000000000000" pitchFamily="65" charset="-120"/>
              <a:ea typeface="標楷體" panose="03000509000000000000" pitchFamily="65" charset="-120"/>
            </a:endParaRPr>
          </a:p>
        </p:txBody>
      </p:sp>
      <p:sp>
        <p:nvSpPr>
          <p:cNvPr id="514" name="Google Shape;514;p61"/>
          <p:cNvSpPr txBox="1">
            <a:spLocks noGrp="1"/>
          </p:cNvSpPr>
          <p:nvPr>
            <p:ph type="body" idx="1"/>
          </p:nvPr>
        </p:nvSpPr>
        <p:spPr>
          <a:xfrm>
            <a:off x="457200" y="1600200"/>
            <a:ext cx="8363272"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網址(IP Address):</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靜態網址(Static IP Address)</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動態網址(Dynamic IP Address)</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代理網址(Proxy Server IP Address)</a:t>
            </a:r>
            <a:endParaRPr dirty="0">
              <a:latin typeface="標楷體" panose="03000509000000000000" pitchFamily="65" charset="-120"/>
              <a:ea typeface="標楷體" panose="03000509000000000000" pitchFamily="65" charset="-120"/>
            </a:endParaRPr>
          </a:p>
        </p:txBody>
      </p:sp>
      <p:sp>
        <p:nvSpPr>
          <p:cNvPr id="515" name="Google Shape;515;p6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61</a:t>
            </a:fld>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22" name="Google Shape;522;p6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事件時間:</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確認本機時間、交叉比對不同時區。</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檢查紀錄中特定帳號登入/出時間、特定檔案的修改/存取時間、正常與異常狀況的區隔期間。</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確認「正確時間」。</a:t>
            </a:r>
            <a:endParaRPr dirty="0">
              <a:latin typeface="標楷體" panose="03000509000000000000" pitchFamily="65" charset="-120"/>
              <a:ea typeface="標楷體" panose="03000509000000000000" pitchFamily="65" charset="-120"/>
            </a:endParaRPr>
          </a:p>
          <a:p>
            <a:pPr marL="514350" lvl="0" indent="-514350" algn="just"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rPr>
              <a:t>「時區」、 「陽光節約」、 「時間校對」。</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523" name="Google Shape;523;p6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62</a:t>
            </a:fld>
            <a:endParaRPr>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3"/>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29" name="Google Shape;529;p6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數位行為:</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電腦稽核紀錄主要是收集本地或遠端使用者執行程式指令過程中所產生的活動資訊，將個別描述單一系統狀況的事件紀錄，依照事件的發生順序排列，以組成稽核資料檔案或報表。</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檢核時最好有犯案用的帳號(Account)、通訊協定(Protocol)、時期(Period)、手法(Method)、程式(Program)、通訊埠(Port)。</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530" name="Google Shape;530;p6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63</a:t>
            </a:fld>
            <a:endParaRPr>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36" name="Google Shape;536;p6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系統訊息:</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電腦稽核紀錄訊息通常包含來源網址(或電腦名稱)、帳號、群組(或類別)、日期、時間、指令及狀態(或事件ID)等欄位內容。</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丟置(Drop)、停止(Stop)、封鎖(Blocked)、拒絕(Rejected)、中止(Terminated)、拒絕存取(Access Denied)、攔截(Intercepted)等訊息通常表示該事件之失敗。</a:t>
            </a:r>
            <a:endParaRPr dirty="0">
              <a:latin typeface="標楷體" panose="03000509000000000000" pitchFamily="65" charset="-120"/>
              <a:ea typeface="標楷體" panose="03000509000000000000" pitchFamily="65" charset="-120"/>
            </a:endParaRPr>
          </a:p>
        </p:txBody>
      </p:sp>
      <p:sp>
        <p:nvSpPr>
          <p:cNvPr id="537" name="Google Shape;537;p6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64</a:t>
            </a:fld>
            <a:endParaRPr>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數位證據所在</a:t>
            </a:r>
            <a:endParaRPr dirty="0">
              <a:latin typeface="標楷體" panose="03000509000000000000" pitchFamily="65" charset="-120"/>
              <a:ea typeface="標楷體" panose="03000509000000000000" pitchFamily="65" charset="-120"/>
            </a:endParaRPr>
          </a:p>
        </p:txBody>
      </p:sp>
      <p:sp>
        <p:nvSpPr>
          <p:cNvPr id="543" name="Google Shape;543;p65"/>
          <p:cNvSpPr txBox="1">
            <a:spLocks noGrp="1"/>
          </p:cNvSpPr>
          <p:nvPr>
            <p:ph type="body" idx="1"/>
          </p:nvPr>
        </p:nvSpPr>
        <p:spPr>
          <a:xfrm>
            <a:off x="457200" y="1600200"/>
            <a:ext cx="8363272"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最近開啟的文件</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(C:\User\使用者名稱\Recent)</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Cookies</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(C:\User\使用者名稱\AppDate\Roaming\Microsoft\Windows\Cookies)</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我的最愛</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(C:\User\使用者名稱\Favorites)</a:t>
            </a:r>
            <a:endParaRPr dirty="0">
              <a:latin typeface="標楷體" panose="03000509000000000000" pitchFamily="65" charset="-120"/>
              <a:ea typeface="標楷體" panose="03000509000000000000" pitchFamily="65" charset="-120"/>
            </a:endParaRPr>
          </a:p>
          <a:p>
            <a:pPr marL="360000" lvl="0" indent="-156800" algn="l" rtl="0">
              <a:spcBef>
                <a:spcPts val="640"/>
              </a:spcBef>
              <a:spcAft>
                <a:spcPts val="0"/>
              </a:spcAft>
              <a:buClr>
                <a:schemeClr val="dk1"/>
              </a:buClr>
              <a:buSzPts val="3200"/>
              <a:buNone/>
            </a:pPr>
            <a:endParaRPr dirty="0"/>
          </a:p>
          <a:p>
            <a:pPr marL="360000" lvl="0" indent="-156800" algn="l" rtl="0">
              <a:spcBef>
                <a:spcPts val="640"/>
              </a:spcBef>
              <a:spcAft>
                <a:spcPts val="0"/>
              </a:spcAft>
              <a:buClr>
                <a:schemeClr val="dk1"/>
              </a:buClr>
              <a:buSzPts val="3200"/>
              <a:buNone/>
            </a:pPr>
            <a:endParaRPr dirty="0"/>
          </a:p>
        </p:txBody>
      </p:sp>
      <p:sp>
        <p:nvSpPr>
          <p:cNvPr id="544" name="Google Shape;544;p6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65</a:t>
            </a:fld>
            <a:endParaRPr>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50" name="Google Shape;550;p6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l" rtl="0">
              <a:spcBef>
                <a:spcPts val="0"/>
              </a:spcBef>
              <a:spcAft>
                <a:spcPts val="0"/>
              </a:spcAft>
              <a:buClr>
                <a:schemeClr val="dk1"/>
              </a:buClr>
              <a:buSzPts val="3200"/>
              <a:buChar char="•"/>
            </a:pPr>
            <a:r>
              <a:rPr lang="zh-TW" dirty="0" smtClean="0">
                <a:latin typeface="標楷體" panose="03000509000000000000" pitchFamily="65" charset="-120"/>
                <a:ea typeface="標楷體" panose="03000509000000000000" pitchFamily="65" charset="-120"/>
              </a:rPr>
              <a:t>網頁</a:t>
            </a:r>
            <a:r>
              <a:rPr lang="zh-TW" altLang="en-US" dirty="0" smtClean="0">
                <a:latin typeface="標楷體" panose="03000509000000000000" pitchFamily="65" charset="-120"/>
                <a:ea typeface="標楷體" panose="03000509000000000000" pitchFamily="65" charset="-120"/>
              </a:rPr>
              <a:t>暫</a:t>
            </a:r>
            <a:r>
              <a:rPr lang="zh-TW" dirty="0" smtClean="0">
                <a:latin typeface="標楷體" panose="03000509000000000000" pitchFamily="65" charset="-120"/>
                <a:ea typeface="標楷體" panose="03000509000000000000" pitchFamily="65" charset="-120"/>
              </a:rPr>
              <a:t>存檔</a:t>
            </a:r>
            <a:r>
              <a:rPr lang="zh-TW" dirty="0">
                <a:latin typeface="標楷體" panose="03000509000000000000" pitchFamily="65" charset="-120"/>
                <a:ea typeface="標楷體" panose="03000509000000000000" pitchFamily="65" charset="-120"/>
              </a:rPr>
              <a:t>(Temporary Internet Files) </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(C:\User\使用者名稱\AppDate\Local\Microsoft\Windows\Temporary Internet Files)</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連線記錄(History) </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(C:\User\使用者名稱\AppDate\Local\Microsoft\Windows\History)</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551" name="Google Shape;551;p6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66</a:t>
            </a:fld>
            <a:endParaRPr>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5"/>
        <p:cNvGrpSpPr/>
        <p:nvPr/>
      </p:nvGrpSpPr>
      <p:grpSpPr>
        <a:xfrm>
          <a:off x="0" y="0"/>
          <a:ext cx="0" cy="0"/>
          <a:chOff x="0" y="0"/>
          <a:chExt cx="0" cy="0"/>
        </a:xfrm>
      </p:grpSpPr>
      <p:sp>
        <p:nvSpPr>
          <p:cNvPr id="556" name="Google Shape;556;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57" name="Google Shape;557;p6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60000" lvl="0" indent="-360000" algn="l" rtl="0">
              <a:spcBef>
                <a:spcPts val="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我已接收檔案</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(C:\User\使用者名稱\Documens\我已接收檔案)</a:t>
            </a:r>
            <a:endParaRPr dirty="0">
              <a:latin typeface="標楷體" panose="03000509000000000000" pitchFamily="65" charset="-120"/>
              <a:ea typeface="標楷體" panose="03000509000000000000" pitchFamily="65" charset="-120"/>
            </a:endParaRPr>
          </a:p>
          <a:p>
            <a:pPr marL="360000" lvl="0" indent="-360000" algn="l" rtl="0">
              <a:spcBef>
                <a:spcPts val="640"/>
              </a:spcBef>
              <a:spcAft>
                <a:spcPts val="0"/>
              </a:spcAft>
              <a:buClr>
                <a:schemeClr val="dk1"/>
              </a:buClr>
              <a:buSzPts val="3200"/>
              <a:buChar char="•"/>
            </a:pPr>
            <a:r>
              <a:rPr lang="zh-TW" dirty="0" smtClean="0">
                <a:latin typeface="標楷體" panose="03000509000000000000" pitchFamily="65" charset="-120"/>
                <a:ea typeface="標楷體" panose="03000509000000000000" pitchFamily="65" charset="-120"/>
              </a:rPr>
              <a:t>即時</a:t>
            </a:r>
            <a:r>
              <a:rPr lang="zh-TW" dirty="0">
                <a:latin typeface="標楷體" panose="03000509000000000000" pitchFamily="65" charset="-120"/>
                <a:ea typeface="標楷體" panose="03000509000000000000" pitchFamily="65" charset="-120"/>
              </a:rPr>
              <a:t>通訊軟體的對話記錄</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558" name="Google Shape;558;p6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67</a:t>
            </a:fld>
            <a:endParaRPr>
              <a:solidFill>
                <a:srgbClr val="000000"/>
              </a:solidFill>
            </a:endParaRPr>
          </a:p>
        </p:txBody>
      </p:sp>
    </p:spTree>
  </p:cSld>
  <p:clrMapOvr>
    <a:overrideClrMapping bg1="lt1" tx1="dk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64" name="Google Shape;564;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l" rtl="0">
              <a:spcBef>
                <a:spcPts val="0"/>
              </a:spcBef>
              <a:spcAft>
                <a:spcPts val="0"/>
              </a:spcAft>
              <a:buClr>
                <a:schemeClr val="dk1"/>
              </a:buClr>
              <a:buSzPts val="3200"/>
              <a:buChar char="•"/>
            </a:pPr>
            <a:r>
              <a:rPr lang="zh-TW" dirty="0">
                <a:latin typeface="標楷體" panose="03000509000000000000" pitchFamily="65" charset="-120"/>
                <a:ea typeface="標楷體" panose="03000509000000000000" pitchFamily="65" charset="-120"/>
              </a:rPr>
              <a:t>我已接收檔案</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資源回收筒(C:\$Recycle.bin)</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暫存檔(C:\WINDOWS\Temp)</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交換檔(Swap File)(C:\pagefile.sys)</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電腦系統的MAC(Modify、Access、Create)</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網路連線狀態</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系統登錄檔(System Registry)</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a:p>
            <a:pPr marL="360000" lvl="0" indent="-156800" algn="just" rtl="0">
              <a:spcBef>
                <a:spcPts val="640"/>
              </a:spcBef>
              <a:spcAft>
                <a:spcPts val="0"/>
              </a:spcAft>
              <a:buClr>
                <a:schemeClr val="dk1"/>
              </a:buClr>
              <a:buSzPts val="3200"/>
              <a:buFont typeface="Arial"/>
              <a:buNone/>
            </a:pPr>
            <a:endParaRPr dirty="0"/>
          </a:p>
          <a:p>
            <a:pPr marL="360000" lvl="0" indent="-156800" algn="just" rtl="0">
              <a:spcBef>
                <a:spcPts val="640"/>
              </a:spcBef>
              <a:spcAft>
                <a:spcPts val="0"/>
              </a:spcAft>
              <a:buClr>
                <a:schemeClr val="dk1"/>
              </a:buClr>
              <a:buSzPts val="3200"/>
              <a:buFont typeface="Arial"/>
              <a:buNone/>
            </a:pPr>
            <a:endParaRPr dirty="0"/>
          </a:p>
          <a:p>
            <a:pPr marL="360000" lvl="0" indent="-156800" algn="just" rtl="0">
              <a:spcBef>
                <a:spcPts val="640"/>
              </a:spcBef>
              <a:spcAft>
                <a:spcPts val="0"/>
              </a:spcAft>
              <a:buClr>
                <a:schemeClr val="dk1"/>
              </a:buClr>
              <a:buSzPts val="3200"/>
              <a:buFont typeface="Arial"/>
              <a:buNone/>
            </a:pPr>
            <a:endParaRPr dirty="0"/>
          </a:p>
        </p:txBody>
      </p:sp>
      <p:sp>
        <p:nvSpPr>
          <p:cNvPr id="565" name="Google Shape;565;p6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68</a:t>
            </a:fld>
            <a:endParaRPr>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71" name="Google Shape;571;p6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在進行數位鑑識過程中，除了找出被害者與犯罪者主機的數位證據外，尚須提出以具備公正第三者所認可之數位證據方可認定。</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可能存在Log記錄中的數位證據包括:用戶連線時間、連線IP位址、連線帳號、瀏覽網頁及執行動作等資訊。</a:t>
            </a:r>
            <a:endParaRPr dirty="0">
              <a:latin typeface="標楷體" panose="03000509000000000000" pitchFamily="65" charset="-120"/>
              <a:ea typeface="標楷體" panose="03000509000000000000" pitchFamily="65" charset="-120"/>
            </a:endParaRPr>
          </a:p>
        </p:txBody>
      </p:sp>
      <p:sp>
        <p:nvSpPr>
          <p:cNvPr id="572" name="Google Shape;572;p6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69</a:t>
            </a:fld>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a:t>
            </a:fld>
            <a:endParaRPr>
              <a:solidFill>
                <a:srgbClr val="000000"/>
              </a:solidFill>
            </a:endParaRPr>
          </a:p>
        </p:txBody>
      </p:sp>
      <p:pic>
        <p:nvPicPr>
          <p:cNvPr id="76" name="Google Shape;76;p7"/>
          <p:cNvPicPr preferRelativeResize="0"/>
          <p:nvPr/>
        </p:nvPicPr>
        <p:blipFill rotWithShape="1">
          <a:blip r:embed="rId3">
            <a:alphaModFix/>
          </a:blip>
          <a:srcRect/>
          <a:stretch/>
        </p:blipFill>
        <p:spPr>
          <a:xfrm>
            <a:off x="905604" y="1484784"/>
            <a:ext cx="7332791" cy="492228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78" name="Google Shape;578;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系統日誌:</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記錄系統與驅動程式之運作過程，可能有的數位證據包括驅動程式啟動記錄、裝置硬體錯誤、網路上重複的IP位址、服務啟動、暫停與停止。</a:t>
            </a:r>
            <a:endParaRPr dirty="0">
              <a:latin typeface="標楷體" panose="03000509000000000000" pitchFamily="65" charset="-120"/>
              <a:ea typeface="標楷體" panose="03000509000000000000" pitchFamily="65" charset="-120"/>
            </a:endParaRPr>
          </a:p>
        </p:txBody>
      </p:sp>
      <p:sp>
        <p:nvSpPr>
          <p:cNvPr id="579" name="Google Shape;579;p7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70</a:t>
            </a:fld>
            <a:endParaRPr>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85" name="Google Shape;585;p7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應用程式日誌:</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記載使用者操作應用程式之紀錄，可能有的數位證據為應用程式或一般程式記錄之事件，如失敗登入之次數及硬碟使用的情況</a:t>
            </a:r>
            <a:r>
              <a:rPr lang="zh-TW" dirty="0"/>
              <a:t>。</a:t>
            </a:r>
            <a:endParaRPr dirty="0"/>
          </a:p>
        </p:txBody>
      </p:sp>
      <p:sp>
        <p:nvSpPr>
          <p:cNvPr id="586" name="Google Shape;586;p7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71</a:t>
            </a:fld>
            <a:endParaRPr>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2"/>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92" name="Google Shape;592;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安全日誌:</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記載用戶登入上網的情況，此為數位證據蒐集階段中最有用的日誌，可能有的數位證據包括用戶權限變更、帳號密碼登入之訊息及曾瀏覽過的網頁。</a:t>
            </a:r>
            <a:endParaRPr dirty="0">
              <a:latin typeface="標楷體" panose="03000509000000000000" pitchFamily="65" charset="-120"/>
              <a:ea typeface="標楷體" panose="03000509000000000000" pitchFamily="65" charset="-120"/>
            </a:endParaRPr>
          </a:p>
        </p:txBody>
      </p:sp>
      <p:sp>
        <p:nvSpPr>
          <p:cNvPr id="593" name="Google Shape;593;p7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72</a:t>
            </a:fld>
            <a:endParaRPr>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73</a:t>
            </a:fld>
            <a:endParaRPr>
              <a:solidFill>
                <a:srgbClr val="000000"/>
              </a:solidFill>
            </a:endParaRPr>
          </a:p>
        </p:txBody>
      </p:sp>
      <p:pic>
        <p:nvPicPr>
          <p:cNvPr id="599" name="Google Shape;599;p73"/>
          <p:cNvPicPr preferRelativeResize="0"/>
          <p:nvPr/>
        </p:nvPicPr>
        <p:blipFill rotWithShape="1">
          <a:blip r:embed="rId3">
            <a:alphaModFix/>
          </a:blip>
          <a:srcRect/>
          <a:stretch/>
        </p:blipFill>
        <p:spPr>
          <a:xfrm>
            <a:off x="0" y="755133"/>
            <a:ext cx="9144000" cy="534773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4"/>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05" name="Google Shape;605;p7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數位證據儲存:</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基於數位證據容易修改的特性，以及為確保原始資料完整性，數位鑑識的工作應盡量在其他電腦上進行。</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採用位元流備份且至少兩份。</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資安事件現場各設備的擺放，以及不同的線路所連接的硬體等也是採證的重點。</a:t>
            </a:r>
            <a:endParaRPr dirty="0">
              <a:latin typeface="標楷體" panose="03000509000000000000" pitchFamily="65" charset="-120"/>
              <a:ea typeface="標楷體" panose="03000509000000000000" pitchFamily="65" charset="-120"/>
            </a:endParaRPr>
          </a:p>
          <a:p>
            <a:pPr marL="360000" lvl="0" indent="-156800" algn="just" rtl="0">
              <a:spcBef>
                <a:spcPts val="640"/>
              </a:spcBef>
              <a:spcAft>
                <a:spcPts val="0"/>
              </a:spcAft>
              <a:buClr>
                <a:schemeClr val="dk1"/>
              </a:buClr>
              <a:buSzPts val="3200"/>
              <a:buFont typeface="Arial"/>
              <a:buNone/>
            </a:pPr>
            <a:endParaRPr dirty="0"/>
          </a:p>
        </p:txBody>
      </p:sp>
      <p:sp>
        <p:nvSpPr>
          <p:cNvPr id="606" name="Google Shape;606;p7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74</a:t>
            </a:fld>
            <a:endParaRPr>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12" name="Google Shape;612;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數位證據管理:</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「數位證據管理鏈」是指數位證據在數位鑑識程序中的所有活動流程與關係，從數位證據的搜索及扣押開始，直到在法庭上成為法官判決依據的過程中，所有對於數位證據的處理與保管等過程稱之。</a:t>
            </a:r>
            <a:endParaRPr dirty="0">
              <a:latin typeface="標楷體" panose="03000509000000000000" pitchFamily="65" charset="-120"/>
              <a:ea typeface="標楷體" panose="03000509000000000000" pitchFamily="65" charset="-120"/>
            </a:endParaRPr>
          </a:p>
        </p:txBody>
      </p:sp>
      <p:sp>
        <p:nvSpPr>
          <p:cNvPr id="613" name="Google Shape;613;p7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75</a:t>
            </a:fld>
            <a:endParaRPr>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6"/>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19" name="Google Shape;619;p7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證據能力:</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一個證據是否能成為法庭上擁有公信力之證據的資格。</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證明力:證據能夠證明事實之強弱。</a:t>
            </a:r>
            <a:endParaRPr dirty="0">
              <a:latin typeface="標楷體" panose="03000509000000000000" pitchFamily="65" charset="-120"/>
              <a:ea typeface="標楷體" panose="03000509000000000000" pitchFamily="65" charset="-120"/>
            </a:endParaRPr>
          </a:p>
        </p:txBody>
      </p:sp>
      <p:sp>
        <p:nvSpPr>
          <p:cNvPr id="620" name="Google Shape;620;p7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76</a:t>
            </a:fld>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77</a:t>
            </a:fld>
            <a:endParaRPr>
              <a:solidFill>
                <a:srgbClr val="000000"/>
              </a:solidFill>
            </a:endParaRPr>
          </a:p>
        </p:txBody>
      </p:sp>
      <p:pic>
        <p:nvPicPr>
          <p:cNvPr id="626" name="Google Shape;626;p77"/>
          <p:cNvPicPr preferRelativeResize="0"/>
          <p:nvPr/>
        </p:nvPicPr>
        <p:blipFill rotWithShape="1">
          <a:blip r:embed="rId3">
            <a:alphaModFix/>
          </a:blip>
          <a:srcRect/>
          <a:stretch/>
        </p:blipFill>
        <p:spPr>
          <a:xfrm>
            <a:off x="0" y="1428750"/>
            <a:ext cx="9144000" cy="4000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78</a:t>
            </a:fld>
            <a:endParaRPr>
              <a:solidFill>
                <a:srgbClr val="000000"/>
              </a:solidFill>
            </a:endParaRPr>
          </a:p>
        </p:txBody>
      </p:sp>
      <p:sp>
        <p:nvSpPr>
          <p:cNvPr id="632" name="Google Shape;632;p78"/>
          <p:cNvSpPr/>
          <p:nvPr/>
        </p:nvSpPr>
        <p:spPr>
          <a:xfrm>
            <a:off x="683569" y="2348880"/>
            <a:ext cx="1586307" cy="1296144"/>
          </a:xfrm>
          <a:prstGeom prst="roundRect">
            <a:avLst>
              <a:gd name="adj"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33" name="Google Shape;633;p78"/>
          <p:cNvSpPr/>
          <p:nvPr/>
        </p:nvSpPr>
        <p:spPr>
          <a:xfrm>
            <a:off x="683568" y="2458343"/>
            <a:ext cx="1586308"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3200" b="0" cap="none" dirty="0">
                <a:solidFill>
                  <a:schemeClr val="dk1"/>
                </a:solidFill>
                <a:latin typeface="標楷體" panose="03000509000000000000" pitchFamily="65" charset="-120"/>
                <a:ea typeface="標楷體" panose="03000509000000000000" pitchFamily="65" charset="-120"/>
                <a:cs typeface="Times New Roman"/>
                <a:sym typeface="Times New Roman"/>
              </a:rPr>
              <a:t>證據的取得</a:t>
            </a:r>
            <a:endParaRPr dirty="0">
              <a:latin typeface="標楷體" panose="03000509000000000000" pitchFamily="65" charset="-120"/>
              <a:ea typeface="標楷體" panose="03000509000000000000" pitchFamily="65" charset="-120"/>
            </a:endParaRPr>
          </a:p>
        </p:txBody>
      </p:sp>
      <p:sp>
        <p:nvSpPr>
          <p:cNvPr id="634" name="Google Shape;634;p78"/>
          <p:cNvSpPr/>
          <p:nvPr/>
        </p:nvSpPr>
        <p:spPr>
          <a:xfrm>
            <a:off x="2699792" y="2348880"/>
            <a:ext cx="1586307" cy="1296144"/>
          </a:xfrm>
          <a:prstGeom prst="roundRect">
            <a:avLst>
              <a:gd name="adj"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35" name="Google Shape;635;p78"/>
          <p:cNvSpPr/>
          <p:nvPr/>
        </p:nvSpPr>
        <p:spPr>
          <a:xfrm>
            <a:off x="2699791" y="2458343"/>
            <a:ext cx="1586308" cy="1077218"/>
          </a:xfrm>
          <a:prstGeom prst="rect">
            <a:avLst/>
          </a:prstGeom>
          <a:noFill/>
          <a:ln>
            <a:noFill/>
          </a:ln>
        </p:spPr>
        <p:txBody>
          <a:bodyPr spcFirstLastPara="1" wrap="square" lIns="91425" tIns="45700" rIns="91425" bIns="45700" anchor="t" anchorCtr="0">
            <a:spAutoFit/>
          </a:bodyPr>
          <a:lstStyle/>
          <a:p>
            <a:pPr algn="ctr"/>
            <a:r>
              <a:rPr lang="zh-TW" sz="3200" dirty="0">
                <a:solidFill>
                  <a:schemeClr val="dk1"/>
                </a:solidFill>
                <a:latin typeface="標楷體" panose="03000509000000000000" pitchFamily="65" charset="-120"/>
                <a:ea typeface="標楷體" panose="03000509000000000000" pitchFamily="65" charset="-120"/>
                <a:cs typeface="Times New Roman"/>
                <a:sym typeface="Times New Roman"/>
              </a:rPr>
              <a:t>證據的移送</a:t>
            </a:r>
            <a:endParaRPr sz="3200" dirty="0">
              <a:solidFill>
                <a:schemeClr val="dk1"/>
              </a:solidFill>
              <a:latin typeface="標楷體" panose="03000509000000000000" pitchFamily="65" charset="-120"/>
              <a:ea typeface="標楷體" panose="03000509000000000000" pitchFamily="65" charset="-120"/>
              <a:cs typeface="Times New Roman"/>
            </a:endParaRPr>
          </a:p>
        </p:txBody>
      </p:sp>
      <p:sp>
        <p:nvSpPr>
          <p:cNvPr id="636" name="Google Shape;636;p78"/>
          <p:cNvSpPr/>
          <p:nvPr/>
        </p:nvSpPr>
        <p:spPr>
          <a:xfrm>
            <a:off x="4716015" y="2348880"/>
            <a:ext cx="1586307" cy="1296144"/>
          </a:xfrm>
          <a:prstGeom prst="roundRect">
            <a:avLst>
              <a:gd name="adj"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37" name="Google Shape;637;p78"/>
          <p:cNvSpPr/>
          <p:nvPr/>
        </p:nvSpPr>
        <p:spPr>
          <a:xfrm>
            <a:off x="4716014" y="2458343"/>
            <a:ext cx="1586308" cy="1077218"/>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zh-TW" sz="3200" dirty="0">
                <a:solidFill>
                  <a:schemeClr val="dk1"/>
                </a:solidFill>
                <a:latin typeface="標楷體" panose="03000509000000000000" pitchFamily="65" charset="-120"/>
                <a:ea typeface="標楷體" panose="03000509000000000000" pitchFamily="65" charset="-120"/>
                <a:cs typeface="Times New Roman"/>
                <a:sym typeface="Times New Roman"/>
              </a:rPr>
              <a:t>數位鑑識</a:t>
            </a:r>
            <a:endParaRPr sz="3200"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sp>
        <p:nvSpPr>
          <p:cNvPr id="638" name="Google Shape;638;p78"/>
          <p:cNvSpPr/>
          <p:nvPr/>
        </p:nvSpPr>
        <p:spPr>
          <a:xfrm>
            <a:off x="6732238" y="2348880"/>
            <a:ext cx="1586307" cy="1296144"/>
          </a:xfrm>
          <a:prstGeom prst="roundRect">
            <a:avLst>
              <a:gd name="adj"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39" name="Google Shape;639;p78"/>
          <p:cNvSpPr/>
          <p:nvPr/>
        </p:nvSpPr>
        <p:spPr>
          <a:xfrm>
            <a:off x="6732237" y="2458343"/>
            <a:ext cx="1586308" cy="1077218"/>
          </a:xfrm>
          <a:prstGeom prst="rect">
            <a:avLst/>
          </a:prstGeom>
          <a:noFill/>
          <a:ln>
            <a:noFill/>
          </a:ln>
        </p:spPr>
        <p:txBody>
          <a:bodyPr spcFirstLastPara="1" wrap="square" lIns="91425" tIns="45700" rIns="91425" bIns="45700" anchor="t" anchorCtr="0">
            <a:spAutoFit/>
          </a:bodyPr>
          <a:lstStyle/>
          <a:p>
            <a:pPr algn="ctr"/>
            <a:r>
              <a:rPr lang="zh-TW" sz="3200" dirty="0">
                <a:solidFill>
                  <a:schemeClr val="dk1"/>
                </a:solidFill>
                <a:latin typeface="標楷體" panose="03000509000000000000" pitchFamily="65" charset="-120"/>
                <a:ea typeface="標楷體" panose="03000509000000000000" pitchFamily="65" charset="-120"/>
                <a:cs typeface="Times New Roman"/>
                <a:sym typeface="Times New Roman"/>
              </a:rPr>
              <a:t>提出報告</a:t>
            </a:r>
            <a:endParaRPr sz="3200" dirty="0">
              <a:solidFill>
                <a:schemeClr val="dk1"/>
              </a:solidFill>
              <a:latin typeface="標楷體" panose="03000509000000000000" pitchFamily="65" charset="-120"/>
              <a:ea typeface="標楷體" panose="03000509000000000000" pitchFamily="65" charset="-120"/>
              <a:cs typeface="Times New Roman"/>
              <a:sym typeface="Times New Roman"/>
            </a:endParaRPr>
          </a:p>
        </p:txBody>
      </p:sp>
      <p:sp>
        <p:nvSpPr>
          <p:cNvPr id="640" name="Google Shape;640;p78"/>
          <p:cNvSpPr/>
          <p:nvPr/>
        </p:nvSpPr>
        <p:spPr>
          <a:xfrm>
            <a:off x="2269875" y="2744924"/>
            <a:ext cx="420876" cy="504056"/>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41" name="Google Shape;641;p78"/>
          <p:cNvSpPr/>
          <p:nvPr/>
        </p:nvSpPr>
        <p:spPr>
          <a:xfrm>
            <a:off x="4303648" y="2744924"/>
            <a:ext cx="420876" cy="504056"/>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42" name="Google Shape;642;p78"/>
          <p:cNvSpPr/>
          <p:nvPr/>
        </p:nvSpPr>
        <p:spPr>
          <a:xfrm>
            <a:off x="6298641" y="2744924"/>
            <a:ext cx="420876" cy="504056"/>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43" name="Google Shape;643;p78"/>
          <p:cNvSpPr/>
          <p:nvPr/>
        </p:nvSpPr>
        <p:spPr>
          <a:xfrm>
            <a:off x="3707904" y="4879808"/>
            <a:ext cx="1586307" cy="1296144"/>
          </a:xfrm>
          <a:prstGeom prst="roundRect">
            <a:avLst>
              <a:gd name="adj"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44" name="Google Shape;644;p78"/>
          <p:cNvSpPr/>
          <p:nvPr/>
        </p:nvSpPr>
        <p:spPr>
          <a:xfrm>
            <a:off x="3707903" y="4989271"/>
            <a:ext cx="1586308" cy="1077218"/>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zh-TW" sz="3200" dirty="0">
                <a:solidFill>
                  <a:schemeClr val="dk1"/>
                </a:solidFill>
                <a:latin typeface="標楷體" panose="03000509000000000000" pitchFamily="65" charset="-120"/>
                <a:ea typeface="標楷體" panose="03000509000000000000" pitchFamily="65" charset="-120"/>
                <a:cs typeface="Times New Roman"/>
                <a:sym typeface="Times New Roman"/>
              </a:rPr>
              <a:t>證據的管理</a:t>
            </a:r>
            <a:endParaRPr sz="3200" dirty="0">
              <a:solidFill>
                <a:schemeClr val="dk1"/>
              </a:solidFill>
              <a:latin typeface="標楷體" panose="03000509000000000000" pitchFamily="65" charset="-120"/>
              <a:ea typeface="標楷體" panose="03000509000000000000" pitchFamily="65" charset="-120"/>
              <a:cs typeface="Times New Roman"/>
            </a:endParaRPr>
          </a:p>
        </p:txBody>
      </p:sp>
      <p:sp>
        <p:nvSpPr>
          <p:cNvPr id="645" name="Google Shape;645;p78"/>
          <p:cNvSpPr/>
          <p:nvPr/>
        </p:nvSpPr>
        <p:spPr>
          <a:xfrm>
            <a:off x="1475656" y="3645024"/>
            <a:ext cx="6480720" cy="1117575"/>
          </a:xfrm>
          <a:prstGeom prst="curvedUpArrow">
            <a:avLst>
              <a:gd name="adj1" fmla="val 25000"/>
              <a:gd name="adj2" fmla="val 50000"/>
              <a:gd name="adj3" fmla="val 25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9"/>
          <p:cNvSpPr txBox="1">
            <a:spLocks noGrp="1"/>
          </p:cNvSpPr>
          <p:nvPr>
            <p:ph type="body" idx="4294967295"/>
          </p:nvPr>
        </p:nvSpPr>
        <p:spPr>
          <a:xfrm>
            <a:off x="539552" y="1268760"/>
            <a:ext cx="8136904" cy="377825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機房健檢環境檢測</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檢查異常登入行為</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檢查異常執行程序</a:t>
            </a:r>
            <a:endParaRPr dirty="0">
              <a:latin typeface="標楷體" panose="03000509000000000000" pitchFamily="65" charset="-120"/>
              <a:ea typeface="標楷體" panose="03000509000000000000" pitchFamily="65" charset="-120"/>
              <a:sym typeface="Times New Roman"/>
            </a:endParaRPr>
          </a:p>
          <a:p>
            <a:pPr marL="457200" lvl="0" indent="-457200" algn="l" rtl="0">
              <a:spcBef>
                <a:spcPts val="640"/>
              </a:spcBef>
              <a:spcAft>
                <a:spcPts val="0"/>
              </a:spcAft>
              <a:buClr>
                <a:schemeClr val="dk1"/>
              </a:buClr>
              <a:buSzPts val="3200"/>
              <a:buFont typeface="Times New Roman"/>
              <a:buAutoNum type="arabicPeriod"/>
            </a:pPr>
            <a:r>
              <a:rPr lang="zh-TW" dirty="0">
                <a:latin typeface="標楷體" panose="03000509000000000000" pitchFamily="65" charset="-120"/>
                <a:ea typeface="標楷體" panose="03000509000000000000" pitchFamily="65" charset="-120"/>
                <a:sym typeface="Times New Roman"/>
              </a:rPr>
              <a:t>檢查異常網路連線</a:t>
            </a:r>
            <a:endParaRPr dirty="0">
              <a:latin typeface="標楷體" panose="03000509000000000000" pitchFamily="65" charset="-120"/>
              <a:ea typeface="標楷體" panose="03000509000000000000" pitchFamily="65" charset="-120"/>
              <a:sym typeface="Times New Roman"/>
            </a:endParaRPr>
          </a:p>
          <a:p>
            <a:pPr marL="457200" lvl="0" indent="-254000" algn="l" rtl="0">
              <a:spcBef>
                <a:spcPts val="640"/>
              </a:spcBef>
              <a:spcAft>
                <a:spcPts val="0"/>
              </a:spcAft>
              <a:buClr>
                <a:schemeClr val="dk1"/>
              </a:buClr>
              <a:buSzPts val="3200"/>
              <a:buFont typeface="Times New Roman"/>
              <a:buNone/>
            </a:pPr>
            <a:endParaRPr dirty="0">
              <a:latin typeface="Times New Roman"/>
              <a:ea typeface="Times New Roman"/>
              <a:cs typeface="Times New Roman"/>
              <a:sym typeface="Times New Roman"/>
            </a:endParaRPr>
          </a:p>
        </p:txBody>
      </p:sp>
      <p:sp>
        <p:nvSpPr>
          <p:cNvPr id="652" name="Google Shape;652;p79"/>
          <p:cNvSpPr txBox="1">
            <a:spLocks noGrp="1"/>
          </p:cNvSpPr>
          <p:nvPr>
            <p:ph type="title" idx="4294967295"/>
          </p:nvPr>
        </p:nvSpPr>
        <p:spPr>
          <a:xfrm>
            <a:off x="446856" y="-27383"/>
            <a:ext cx="8229600" cy="110204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zh-TW" sz="5400" dirty="0">
                <a:latin typeface="標楷體" panose="03000509000000000000" pitchFamily="65" charset="-120"/>
                <a:ea typeface="標楷體" panose="03000509000000000000" pitchFamily="65" charset="-120"/>
              </a:rPr>
              <a:t>機房健檢</a:t>
            </a:r>
            <a:endParaRPr dirty="0">
              <a:latin typeface="標楷體" panose="03000509000000000000" pitchFamily="65" charset="-120"/>
              <a:ea typeface="標楷體" panose="03000509000000000000" pitchFamily="65" charset="-120"/>
            </a:endParaRPr>
          </a:p>
        </p:txBody>
      </p:sp>
      <p:sp>
        <p:nvSpPr>
          <p:cNvPr id="653" name="Google Shape;653;p7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79</a:t>
            </a:fld>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82" name="Google Shape;82;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觸發(Trigger)</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蒐集(Acquire)</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分析(Analysis)</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報告(Report)</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行動(Action)</a:t>
            </a:r>
            <a:endParaRPr dirty="0">
              <a:latin typeface="標楷體" panose="03000509000000000000" pitchFamily="65" charset="-120"/>
              <a:ea typeface="標楷體" panose="03000509000000000000" pitchFamily="65" charset="-120"/>
            </a:endParaRPr>
          </a:p>
        </p:txBody>
      </p:sp>
      <p:sp>
        <p:nvSpPr>
          <p:cNvPr id="83" name="Google Shape;83;p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a:t>
            </a:fld>
            <a:endParaRPr>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0"/>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機房健檢環境檢測</a:t>
            </a:r>
            <a:endParaRPr dirty="0">
              <a:latin typeface="標楷體" panose="03000509000000000000" pitchFamily="65" charset="-120"/>
              <a:ea typeface="標楷體" panose="03000509000000000000" pitchFamily="65" charset="-120"/>
            </a:endParaRPr>
          </a:p>
        </p:txBody>
      </p:sp>
      <p:sp>
        <p:nvSpPr>
          <p:cNvPr id="659" name="Google Shape;659;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80</a:t>
            </a:fld>
            <a:endParaRPr>
              <a:solidFill>
                <a:srgbClr val="000000"/>
              </a:solidFill>
            </a:endParaRPr>
          </a:p>
        </p:txBody>
      </p:sp>
      <p:sp>
        <p:nvSpPr>
          <p:cNvPr id="660" name="Google Shape;660;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200"/>
              <a:buNone/>
            </a:pPr>
            <a:endParaRPr/>
          </a:p>
        </p:txBody>
      </p:sp>
      <p:pic>
        <p:nvPicPr>
          <p:cNvPr id="661" name="Google Shape;661;p80"/>
          <p:cNvPicPr preferRelativeResize="0"/>
          <p:nvPr/>
        </p:nvPicPr>
        <p:blipFill rotWithShape="1">
          <a:blip r:embed="rId3">
            <a:alphaModFix/>
          </a:blip>
          <a:srcRect/>
          <a:stretch/>
        </p:blipFill>
        <p:spPr>
          <a:xfrm>
            <a:off x="204578" y="1289947"/>
            <a:ext cx="8734844" cy="540636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1"/>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電腦基本資料</a:t>
            </a:r>
            <a:endParaRPr dirty="0">
              <a:latin typeface="標楷體" panose="03000509000000000000" pitchFamily="65" charset="-120"/>
              <a:ea typeface="標楷體" panose="03000509000000000000" pitchFamily="65" charset="-120"/>
            </a:endParaRPr>
          </a:p>
        </p:txBody>
      </p:sp>
      <p:sp>
        <p:nvSpPr>
          <p:cNvPr id="667" name="Google Shape;667;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156800" algn="just" rtl="0">
              <a:spcBef>
                <a:spcPts val="0"/>
              </a:spcBef>
              <a:spcAft>
                <a:spcPts val="0"/>
              </a:spcAft>
              <a:buClr>
                <a:schemeClr val="dk1"/>
              </a:buClr>
              <a:buSzPts val="3200"/>
              <a:buFont typeface="Arial"/>
              <a:buNone/>
            </a:pPr>
            <a:endParaRPr/>
          </a:p>
        </p:txBody>
      </p:sp>
      <p:sp>
        <p:nvSpPr>
          <p:cNvPr id="668" name="Google Shape;668;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81</a:t>
            </a:fld>
            <a:endParaRPr>
              <a:solidFill>
                <a:srgbClr val="000000"/>
              </a:solidFill>
            </a:endParaRPr>
          </a:p>
        </p:txBody>
      </p:sp>
      <p:pic>
        <p:nvPicPr>
          <p:cNvPr id="669" name="Google Shape;669;p81"/>
          <p:cNvPicPr preferRelativeResize="0"/>
          <p:nvPr/>
        </p:nvPicPr>
        <p:blipFill rotWithShape="1">
          <a:blip r:embed="rId3">
            <a:alphaModFix/>
          </a:blip>
          <a:srcRect l="36734" t="21578" r="16514" b="52569"/>
          <a:stretch/>
        </p:blipFill>
        <p:spPr>
          <a:xfrm>
            <a:off x="1053276" y="1405562"/>
            <a:ext cx="5976094" cy="1858452"/>
          </a:xfrm>
          <a:prstGeom prst="rect">
            <a:avLst/>
          </a:prstGeom>
          <a:noFill/>
          <a:ln>
            <a:noFill/>
          </a:ln>
        </p:spPr>
      </p:pic>
      <p:pic>
        <p:nvPicPr>
          <p:cNvPr id="670" name="Google Shape;670;p81"/>
          <p:cNvPicPr preferRelativeResize="0"/>
          <p:nvPr/>
        </p:nvPicPr>
        <p:blipFill rotWithShape="1">
          <a:blip r:embed="rId4">
            <a:alphaModFix/>
          </a:blip>
          <a:srcRect/>
          <a:stretch/>
        </p:blipFill>
        <p:spPr>
          <a:xfrm>
            <a:off x="1053667" y="4115351"/>
            <a:ext cx="7608749" cy="1772953"/>
          </a:xfrm>
          <a:prstGeom prst="rect">
            <a:avLst/>
          </a:prstGeom>
          <a:noFill/>
          <a:ln>
            <a:noFill/>
          </a:ln>
        </p:spPr>
      </p:pic>
      <p:pic>
        <p:nvPicPr>
          <p:cNvPr id="671" name="Google Shape;671;p81"/>
          <p:cNvPicPr preferRelativeResize="0"/>
          <p:nvPr/>
        </p:nvPicPr>
        <p:blipFill rotWithShape="1">
          <a:blip r:embed="rId3">
            <a:alphaModFix/>
          </a:blip>
          <a:srcRect l="36734" t="69801" r="16514" b="19890"/>
          <a:stretch/>
        </p:blipFill>
        <p:spPr>
          <a:xfrm>
            <a:off x="1053276" y="3264014"/>
            <a:ext cx="5976094" cy="74097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82</a:t>
            </a:fld>
            <a:endParaRPr>
              <a:solidFill>
                <a:srgbClr val="000000"/>
              </a:solidFill>
            </a:endParaRPr>
          </a:p>
        </p:txBody>
      </p:sp>
      <p:pic>
        <p:nvPicPr>
          <p:cNvPr id="677" name="Google Shape;677;p82"/>
          <p:cNvPicPr preferRelativeResize="0"/>
          <p:nvPr/>
        </p:nvPicPr>
        <p:blipFill rotWithShape="1">
          <a:blip r:embed="rId3">
            <a:alphaModFix/>
          </a:blip>
          <a:srcRect b="63187"/>
          <a:stretch/>
        </p:blipFill>
        <p:spPr>
          <a:xfrm>
            <a:off x="509688" y="3173459"/>
            <a:ext cx="8262220" cy="1985792"/>
          </a:xfrm>
          <a:prstGeom prst="rect">
            <a:avLst/>
          </a:prstGeom>
          <a:noFill/>
          <a:ln>
            <a:noFill/>
          </a:ln>
        </p:spPr>
      </p:pic>
      <p:pic>
        <p:nvPicPr>
          <p:cNvPr id="678" name="Google Shape;678;p82"/>
          <p:cNvPicPr preferRelativeResize="0"/>
          <p:nvPr/>
        </p:nvPicPr>
        <p:blipFill rotWithShape="1">
          <a:blip r:embed="rId4">
            <a:alphaModFix/>
          </a:blip>
          <a:srcRect b="75735"/>
          <a:stretch/>
        </p:blipFill>
        <p:spPr>
          <a:xfrm>
            <a:off x="539552" y="1268760"/>
            <a:ext cx="5546876" cy="16986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83</a:t>
            </a:fld>
            <a:endParaRPr>
              <a:solidFill>
                <a:srgbClr val="000000"/>
              </a:solidFill>
            </a:endParaRPr>
          </a:p>
        </p:txBody>
      </p:sp>
      <p:pic>
        <p:nvPicPr>
          <p:cNvPr id="684" name="Google Shape;684;p83"/>
          <p:cNvPicPr preferRelativeResize="0"/>
          <p:nvPr/>
        </p:nvPicPr>
        <p:blipFill rotWithShape="1">
          <a:blip r:embed="rId3">
            <a:alphaModFix/>
          </a:blip>
          <a:srcRect b="37516"/>
          <a:stretch/>
        </p:blipFill>
        <p:spPr>
          <a:xfrm>
            <a:off x="683568" y="1303973"/>
            <a:ext cx="4239610" cy="2909761"/>
          </a:xfrm>
          <a:prstGeom prst="rect">
            <a:avLst/>
          </a:prstGeom>
          <a:noFill/>
          <a:ln>
            <a:noFill/>
          </a:ln>
        </p:spPr>
      </p:pic>
      <p:pic>
        <p:nvPicPr>
          <p:cNvPr id="685" name="Google Shape;685;p83"/>
          <p:cNvPicPr preferRelativeResize="0"/>
          <p:nvPr/>
        </p:nvPicPr>
        <p:blipFill rotWithShape="1">
          <a:blip r:embed="rId4">
            <a:alphaModFix/>
          </a:blip>
          <a:srcRect/>
          <a:stretch/>
        </p:blipFill>
        <p:spPr>
          <a:xfrm>
            <a:off x="683568" y="4581128"/>
            <a:ext cx="7608749" cy="177295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84</a:t>
            </a:fld>
            <a:endParaRPr>
              <a:solidFill>
                <a:srgbClr val="000000"/>
              </a:solidFill>
            </a:endParaRPr>
          </a:p>
        </p:txBody>
      </p:sp>
      <p:pic>
        <p:nvPicPr>
          <p:cNvPr id="691" name="Google Shape;691;p84"/>
          <p:cNvPicPr preferRelativeResize="0"/>
          <p:nvPr/>
        </p:nvPicPr>
        <p:blipFill rotWithShape="1">
          <a:blip r:embed="rId3">
            <a:alphaModFix/>
          </a:blip>
          <a:srcRect r="19839" b="71906"/>
          <a:stretch/>
        </p:blipFill>
        <p:spPr>
          <a:xfrm>
            <a:off x="477644" y="1449946"/>
            <a:ext cx="5965372" cy="1364971"/>
          </a:xfrm>
          <a:prstGeom prst="rect">
            <a:avLst/>
          </a:prstGeom>
          <a:noFill/>
          <a:ln>
            <a:noFill/>
          </a:ln>
        </p:spPr>
      </p:pic>
      <p:sp>
        <p:nvSpPr>
          <p:cNvPr id="692" name="Google Shape;692;p84"/>
          <p:cNvSpPr/>
          <p:nvPr/>
        </p:nvSpPr>
        <p:spPr>
          <a:xfrm>
            <a:off x="7212273" y="2132431"/>
            <a:ext cx="1843314"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234601" y="58585"/>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輸入指令</a:t>
            </a:r>
            <a:endParaRPr/>
          </a:p>
        </p:txBody>
      </p:sp>
      <p:pic>
        <p:nvPicPr>
          <p:cNvPr id="693" name="Google Shape;693;p84"/>
          <p:cNvPicPr preferRelativeResize="0"/>
          <p:nvPr/>
        </p:nvPicPr>
        <p:blipFill rotWithShape="1">
          <a:blip r:embed="rId4">
            <a:alphaModFix/>
          </a:blip>
          <a:srcRect t="23367" r="-47" b="47672"/>
          <a:stretch/>
        </p:blipFill>
        <p:spPr>
          <a:xfrm>
            <a:off x="477644" y="2864797"/>
            <a:ext cx="7700400" cy="1455267"/>
          </a:xfrm>
          <a:prstGeom prst="rect">
            <a:avLst/>
          </a:prstGeom>
          <a:noFill/>
          <a:ln>
            <a:noFill/>
          </a:ln>
        </p:spPr>
      </p:pic>
      <p:pic>
        <p:nvPicPr>
          <p:cNvPr id="694" name="Google Shape;694;p84"/>
          <p:cNvPicPr preferRelativeResize="0"/>
          <p:nvPr/>
        </p:nvPicPr>
        <p:blipFill rotWithShape="1">
          <a:blip r:embed="rId5">
            <a:alphaModFix/>
          </a:blip>
          <a:srcRect t="11989" b="52551"/>
          <a:stretch/>
        </p:blipFill>
        <p:spPr>
          <a:xfrm>
            <a:off x="477644" y="4274018"/>
            <a:ext cx="7699933" cy="1782625"/>
          </a:xfrm>
          <a:prstGeom prst="rect">
            <a:avLst/>
          </a:prstGeom>
          <a:noFill/>
          <a:ln>
            <a:noFill/>
          </a:ln>
        </p:spPr>
      </p:pic>
      <p:sp>
        <p:nvSpPr>
          <p:cNvPr id="695" name="Google Shape;695;p84"/>
          <p:cNvSpPr/>
          <p:nvPr/>
        </p:nvSpPr>
        <p:spPr>
          <a:xfrm>
            <a:off x="790273" y="5121863"/>
            <a:ext cx="5123543" cy="217105"/>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96" name="Google Shape;696;p84"/>
          <p:cNvSpPr/>
          <p:nvPr/>
        </p:nvSpPr>
        <p:spPr>
          <a:xfrm>
            <a:off x="774507" y="5837284"/>
            <a:ext cx="5646057" cy="27577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97" name="Google Shape;697;p84"/>
          <p:cNvSpPr/>
          <p:nvPr/>
        </p:nvSpPr>
        <p:spPr>
          <a:xfrm>
            <a:off x="477644" y="2289982"/>
            <a:ext cx="3123657" cy="284922"/>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檢查異常登入行為</a:t>
            </a:r>
            <a:endParaRPr dirty="0">
              <a:latin typeface="標楷體" panose="03000509000000000000" pitchFamily="65" charset="-120"/>
              <a:ea typeface="標楷體" panose="03000509000000000000" pitchFamily="65" charset="-120"/>
            </a:endParaRPr>
          </a:p>
        </p:txBody>
      </p:sp>
      <p:sp>
        <p:nvSpPr>
          <p:cNvPr id="704" name="Google Shape;704;p8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t>現有帳號</a:t>
            </a:r>
            <a:endParaRPr/>
          </a:p>
        </p:txBody>
      </p:sp>
      <p:sp>
        <p:nvSpPr>
          <p:cNvPr id="705" name="Google Shape;705;p8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85</a:t>
            </a:fld>
            <a:endParaRPr>
              <a:solidFill>
                <a:srgbClr val="000000"/>
              </a:solidFill>
            </a:endParaRPr>
          </a:p>
        </p:txBody>
      </p:sp>
      <p:pic>
        <p:nvPicPr>
          <p:cNvPr id="706" name="Google Shape;706;p85"/>
          <p:cNvPicPr preferRelativeResize="0"/>
          <p:nvPr/>
        </p:nvPicPr>
        <p:blipFill rotWithShape="1">
          <a:blip r:embed="rId3">
            <a:alphaModFix/>
          </a:blip>
          <a:srcRect t="11338" r="33580" b="68074"/>
          <a:stretch/>
        </p:blipFill>
        <p:spPr>
          <a:xfrm>
            <a:off x="354744" y="2187460"/>
            <a:ext cx="7868960" cy="1744047"/>
          </a:xfrm>
          <a:prstGeom prst="rect">
            <a:avLst/>
          </a:prstGeom>
          <a:noFill/>
          <a:ln>
            <a:noFill/>
          </a:ln>
        </p:spPr>
      </p:pic>
      <p:graphicFrame>
        <p:nvGraphicFramePr>
          <p:cNvPr id="707" name="Google Shape;707;p85"/>
          <p:cNvGraphicFramePr/>
          <p:nvPr>
            <p:extLst>
              <p:ext uri="{D42A27DB-BD31-4B8C-83A1-F6EECF244321}">
                <p14:modId xmlns:p14="http://schemas.microsoft.com/office/powerpoint/2010/main" val="1399853824"/>
              </p:ext>
            </p:extLst>
          </p:nvPr>
        </p:nvGraphicFramePr>
        <p:xfrm>
          <a:off x="611560" y="4293096"/>
          <a:ext cx="8032600" cy="1463040"/>
        </p:xfrm>
        <a:graphic>
          <a:graphicData uri="http://schemas.openxmlformats.org/drawingml/2006/table">
            <a:tbl>
              <a:tblPr>
                <a:noFill/>
                <a:tableStyleId>{712D227A-0F2D-4634-850D-8BA72F5EAAA2}</a:tableStyleId>
              </a:tblPr>
              <a:tblGrid>
                <a:gridCol w="1810975">
                  <a:extLst>
                    <a:ext uri="{9D8B030D-6E8A-4147-A177-3AD203B41FA5}">
                      <a16:colId xmlns:a16="http://schemas.microsoft.com/office/drawing/2014/main" val="20000"/>
                    </a:ext>
                  </a:extLst>
                </a:gridCol>
                <a:gridCol w="2789450">
                  <a:extLst>
                    <a:ext uri="{9D8B030D-6E8A-4147-A177-3AD203B41FA5}">
                      <a16:colId xmlns:a16="http://schemas.microsoft.com/office/drawing/2014/main" val="20001"/>
                    </a:ext>
                  </a:extLst>
                </a:gridCol>
                <a:gridCol w="3432175">
                  <a:extLst>
                    <a:ext uri="{9D8B030D-6E8A-4147-A177-3AD203B41FA5}">
                      <a16:colId xmlns:a16="http://schemas.microsoft.com/office/drawing/2014/main" val="20002"/>
                    </a:ext>
                  </a:extLst>
                </a:gridCol>
              </a:tblGrid>
              <a:tr h="338325">
                <a:tc rowSpan="4">
                  <a:txBody>
                    <a:bodyPr/>
                    <a:lstStyle/>
                    <a:p>
                      <a:pPr marL="177800" marR="0" lvl="0" indent="-177800" algn="just" rtl="0">
                        <a:lnSpc>
                          <a:spcPct val="100000"/>
                        </a:lnSpc>
                        <a:spcBef>
                          <a:spcPts val="0"/>
                        </a:spcBef>
                        <a:spcAft>
                          <a:spcPts val="0"/>
                        </a:spcAft>
                        <a:buNone/>
                      </a:pPr>
                      <a:r>
                        <a:rPr lang="zh-TW" sz="2000" u="none" strike="noStrike" cap="none" dirty="0">
                          <a:solidFill>
                            <a:schemeClr val="dk1"/>
                          </a:solidFill>
                          <a:latin typeface="標楷體" panose="03000509000000000000" pitchFamily="65" charset="-120"/>
                          <a:ea typeface="標楷體" panose="03000509000000000000" pitchFamily="65" charset="-120"/>
                          <a:cs typeface="DFKai-SB"/>
                          <a:sym typeface="DFKai-SB"/>
                        </a:rPr>
                        <a:t>1.</a:t>
                      </a:r>
                      <a:r>
                        <a:rPr lang="zh-TW" sz="2000" u="none" strike="noStrike" cap="none" dirty="0">
                          <a:solidFill>
                            <a:schemeClr val="dk1"/>
                          </a:solidFill>
                          <a:latin typeface="標楷體" panose="03000509000000000000" pitchFamily="65" charset="-120"/>
                          <a:ea typeface="標楷體" panose="03000509000000000000" pitchFamily="65" charset="-120"/>
                          <a:cs typeface="Calibri"/>
                          <a:sym typeface="Calibri"/>
                        </a:rPr>
                        <a:t>帳號分析</a:t>
                      </a:r>
                      <a:endParaRPr sz="20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dirty="0">
                          <a:solidFill>
                            <a:schemeClr val="dk1"/>
                          </a:solidFill>
                          <a:latin typeface="標楷體" panose="03000509000000000000" pitchFamily="65" charset="-120"/>
                          <a:ea typeface="標楷體" panose="03000509000000000000" pitchFamily="65" charset="-120"/>
                          <a:cs typeface="DFKai-SB"/>
                          <a:sym typeface="DFKai-SB"/>
                        </a:rPr>
                        <a:t>1.1</a:t>
                      </a:r>
                      <a:r>
                        <a:rPr lang="zh-TW" sz="2000" u="none" strike="noStrike" cap="none" dirty="0">
                          <a:solidFill>
                            <a:schemeClr val="dk1"/>
                          </a:solidFill>
                          <a:latin typeface="標楷體" panose="03000509000000000000" pitchFamily="65" charset="-120"/>
                          <a:ea typeface="標楷體" panose="03000509000000000000" pitchFamily="65" charset="-120"/>
                          <a:cs typeface="Calibri"/>
                          <a:sym typeface="Calibri"/>
                        </a:rPr>
                        <a:t>現有帳號</a:t>
                      </a:r>
                      <a:endParaRPr sz="20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832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dirty="0">
                          <a:solidFill>
                            <a:schemeClr val="dk1"/>
                          </a:solidFill>
                          <a:latin typeface="標楷體" panose="03000509000000000000" pitchFamily="65" charset="-120"/>
                          <a:ea typeface="標楷體" panose="03000509000000000000" pitchFamily="65" charset="-120"/>
                          <a:cs typeface="DFKai-SB"/>
                          <a:sym typeface="DFKai-SB"/>
                        </a:rPr>
                        <a:t>1.2</a:t>
                      </a:r>
                      <a:r>
                        <a:rPr lang="zh-TW" sz="2000" u="none" strike="noStrike" cap="none" dirty="0">
                          <a:solidFill>
                            <a:schemeClr val="dk1"/>
                          </a:solidFill>
                          <a:latin typeface="標楷體" panose="03000509000000000000" pitchFamily="65" charset="-120"/>
                          <a:ea typeface="標楷體" panose="03000509000000000000" pitchFamily="65" charset="-120"/>
                          <a:cs typeface="Calibri"/>
                          <a:sym typeface="Calibri"/>
                        </a:rPr>
                        <a:t>帳號必要性驗證</a:t>
                      </a:r>
                      <a:endParaRPr sz="20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832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dirty="0">
                          <a:solidFill>
                            <a:schemeClr val="dk1"/>
                          </a:solidFill>
                          <a:latin typeface="標楷體" panose="03000509000000000000" pitchFamily="65" charset="-120"/>
                          <a:ea typeface="標楷體" panose="03000509000000000000" pitchFamily="65" charset="-120"/>
                          <a:cs typeface="DFKai-SB"/>
                          <a:sym typeface="DFKai-SB"/>
                        </a:rPr>
                        <a:t>1.3</a:t>
                      </a:r>
                      <a:r>
                        <a:rPr lang="zh-TW" sz="2000" u="none" strike="noStrike" cap="none" dirty="0">
                          <a:solidFill>
                            <a:schemeClr val="dk1"/>
                          </a:solidFill>
                          <a:latin typeface="標楷體" panose="03000509000000000000" pitchFamily="65" charset="-120"/>
                          <a:ea typeface="標楷體" panose="03000509000000000000" pitchFamily="65" charset="-120"/>
                          <a:cs typeface="Calibri"/>
                          <a:sym typeface="Calibri"/>
                        </a:rPr>
                        <a:t>帳號權限管控情形</a:t>
                      </a:r>
                      <a:endParaRPr sz="20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832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dirty="0">
                          <a:solidFill>
                            <a:schemeClr val="dk1"/>
                          </a:solidFill>
                          <a:latin typeface="標楷體" panose="03000509000000000000" pitchFamily="65" charset="-120"/>
                          <a:ea typeface="標楷體" panose="03000509000000000000" pitchFamily="65" charset="-120"/>
                          <a:cs typeface="DFKai-SB"/>
                          <a:sym typeface="DFKai-SB"/>
                        </a:rPr>
                        <a:t>1.4 Guest</a:t>
                      </a:r>
                      <a:r>
                        <a:rPr lang="zh-TW" sz="2000" u="none" strike="noStrike" cap="none" dirty="0">
                          <a:solidFill>
                            <a:schemeClr val="dk1"/>
                          </a:solidFill>
                          <a:latin typeface="標楷體" panose="03000509000000000000" pitchFamily="65" charset="-120"/>
                          <a:ea typeface="標楷體" panose="03000509000000000000" pitchFamily="65" charset="-120"/>
                          <a:cs typeface="Calibri"/>
                          <a:sym typeface="Calibri"/>
                        </a:rPr>
                        <a:t>使用情形</a:t>
                      </a:r>
                      <a:endParaRPr sz="20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dirty="0">
                          <a:solidFill>
                            <a:schemeClr val="dk1"/>
                          </a:solidFill>
                          <a:latin typeface="DFKai-SB"/>
                          <a:ea typeface="DFKai-SB"/>
                          <a:cs typeface="DFKai-SB"/>
                          <a:sym typeface="DFKai-SB"/>
                        </a:rPr>
                        <a:t> </a:t>
                      </a:r>
                      <a:endParaRPr sz="2000" u="none" strike="noStrike" cap="none" dirty="0">
                        <a:solidFill>
                          <a:schemeClr val="dk1"/>
                        </a:solidFill>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708" name="Google Shape;708;p85"/>
          <p:cNvGraphicFramePr/>
          <p:nvPr>
            <p:extLst>
              <p:ext uri="{D42A27DB-BD31-4B8C-83A1-F6EECF244321}">
                <p14:modId xmlns:p14="http://schemas.microsoft.com/office/powerpoint/2010/main" val="1456223983"/>
              </p:ext>
            </p:extLst>
          </p:nvPr>
        </p:nvGraphicFramePr>
        <p:xfrm>
          <a:off x="611561" y="5672301"/>
          <a:ext cx="8016850" cy="608076"/>
        </p:xfrm>
        <a:graphic>
          <a:graphicData uri="http://schemas.openxmlformats.org/drawingml/2006/table">
            <a:tbl>
              <a:tblPr>
                <a:noFill/>
                <a:tableStyleId>{712D227A-0F2D-4634-850D-8BA72F5EAAA2}</a:tableStyleId>
              </a:tblPr>
              <a:tblGrid>
                <a:gridCol w="1816525">
                  <a:extLst>
                    <a:ext uri="{9D8B030D-6E8A-4147-A177-3AD203B41FA5}">
                      <a16:colId xmlns:a16="http://schemas.microsoft.com/office/drawing/2014/main" val="20000"/>
                    </a:ext>
                  </a:extLst>
                </a:gridCol>
                <a:gridCol w="2783275">
                  <a:extLst>
                    <a:ext uri="{9D8B030D-6E8A-4147-A177-3AD203B41FA5}">
                      <a16:colId xmlns:a16="http://schemas.microsoft.com/office/drawing/2014/main" val="20001"/>
                    </a:ext>
                  </a:extLst>
                </a:gridCol>
                <a:gridCol w="3417050">
                  <a:extLst>
                    <a:ext uri="{9D8B030D-6E8A-4147-A177-3AD203B41FA5}">
                      <a16:colId xmlns:a16="http://schemas.microsoft.com/office/drawing/2014/main" val="20002"/>
                    </a:ext>
                  </a:extLst>
                </a:gridCol>
              </a:tblGrid>
              <a:tr h="362225">
                <a:tc>
                  <a:txBody>
                    <a:bodyPr/>
                    <a:lstStyle/>
                    <a:p>
                      <a:pPr marL="177800" marR="0" lvl="0" indent="-177800" algn="just" rtl="0">
                        <a:lnSpc>
                          <a:spcPct val="105263"/>
                        </a:lnSpc>
                        <a:spcBef>
                          <a:spcPts val="0"/>
                        </a:spcBef>
                        <a:spcAft>
                          <a:spcPts val="0"/>
                        </a:spcAft>
                        <a:buNone/>
                      </a:pPr>
                      <a:r>
                        <a:rPr lang="zh-TW" sz="1900" u="none" strike="noStrike" cap="none" dirty="0">
                          <a:solidFill>
                            <a:schemeClr val="dk1"/>
                          </a:solidFill>
                          <a:latin typeface="標楷體" panose="03000509000000000000" pitchFamily="65" charset="-120"/>
                          <a:ea typeface="標楷體" panose="03000509000000000000" pitchFamily="65" charset="-120"/>
                          <a:cs typeface="DFKai-SB"/>
                          <a:sym typeface="DFKai-SB"/>
                        </a:rPr>
                        <a:t>7.</a:t>
                      </a:r>
                      <a:r>
                        <a:rPr lang="zh-TW" sz="1900" u="none" strike="noStrike" cap="none" dirty="0">
                          <a:solidFill>
                            <a:schemeClr val="dk1"/>
                          </a:solidFill>
                          <a:latin typeface="標楷體" panose="03000509000000000000" pitchFamily="65" charset="-120"/>
                          <a:ea typeface="標楷體" panose="03000509000000000000" pitchFamily="65" charset="-120"/>
                          <a:cs typeface="Calibri"/>
                          <a:sym typeface="Calibri"/>
                        </a:rPr>
                        <a:t>帳號名稱是</a:t>
                      </a:r>
                      <a:endParaRPr sz="19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p>
                      <a:pPr marL="177800" marR="0" lvl="0" indent="-177800" algn="just" rtl="0">
                        <a:lnSpc>
                          <a:spcPct val="105263"/>
                        </a:lnSpc>
                        <a:spcBef>
                          <a:spcPts val="0"/>
                        </a:spcBef>
                        <a:spcAft>
                          <a:spcPts val="0"/>
                        </a:spcAft>
                        <a:buNone/>
                      </a:pPr>
                      <a:r>
                        <a:rPr lang="zh-TW" sz="1900" u="none" strike="noStrike" cap="none" dirty="0">
                          <a:solidFill>
                            <a:schemeClr val="dk1"/>
                          </a:solidFill>
                          <a:latin typeface="標楷體" panose="03000509000000000000" pitchFamily="65" charset="-120"/>
                          <a:ea typeface="標楷體" panose="03000509000000000000" pitchFamily="65" charset="-120"/>
                          <a:cs typeface="Calibri"/>
                          <a:sym typeface="Calibri"/>
                        </a:rPr>
                        <a:t>    否更改</a:t>
                      </a:r>
                      <a:endParaRPr sz="19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just" rtl="0">
                        <a:lnSpc>
                          <a:spcPct val="126315"/>
                        </a:lnSpc>
                        <a:spcBef>
                          <a:spcPts val="0"/>
                        </a:spcBef>
                        <a:spcAft>
                          <a:spcPts val="0"/>
                        </a:spcAft>
                        <a:buNone/>
                      </a:pPr>
                      <a:r>
                        <a:rPr lang="zh-TW" sz="1900" u="none" strike="noStrike" cap="none" dirty="0">
                          <a:solidFill>
                            <a:schemeClr val="dk1"/>
                          </a:solidFill>
                          <a:latin typeface="標楷體" panose="03000509000000000000" pitchFamily="65" charset="-120"/>
                          <a:ea typeface="標楷體" panose="03000509000000000000" pitchFamily="65" charset="-120"/>
                          <a:cs typeface="DFKai-SB"/>
                          <a:sym typeface="DFKai-SB"/>
                        </a:rPr>
                        <a:t>7.1</a:t>
                      </a:r>
                      <a:r>
                        <a:rPr lang="zh-TW" sz="1900" u="none" strike="noStrike" cap="none" dirty="0">
                          <a:solidFill>
                            <a:schemeClr val="dk1"/>
                          </a:solidFill>
                          <a:latin typeface="標楷體" panose="03000509000000000000" pitchFamily="65" charset="-120"/>
                          <a:ea typeface="標楷體" panose="03000509000000000000" pitchFamily="65" charset="-120"/>
                          <a:cs typeface="Calibri"/>
                          <a:sym typeface="Calibri"/>
                        </a:rPr>
                        <a:t>是否沿用預設帳號</a:t>
                      </a:r>
                      <a:endParaRPr sz="1900" u="none" strike="noStrike" cap="none" dirty="0">
                        <a:solidFill>
                          <a:schemeClr val="dk1"/>
                        </a:solidFill>
                        <a:latin typeface="標楷體" panose="03000509000000000000" pitchFamily="65" charset="-120"/>
                        <a:ea typeface="標楷體" panose="03000509000000000000" pitchFamily="65" charset="-120"/>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dirty="0">
                          <a:solidFill>
                            <a:schemeClr val="dk1"/>
                          </a:solidFill>
                          <a:latin typeface="標楷體" panose="03000509000000000000" pitchFamily="65" charset="-120"/>
                          <a:ea typeface="標楷體" panose="03000509000000000000" pitchFamily="65" charset="-120"/>
                          <a:cs typeface="DFKai-SB"/>
                          <a:sym typeface="DFKai-SB"/>
                        </a:rPr>
                        <a:t> 無</a:t>
                      </a:r>
                      <a:endParaRPr sz="2000" u="none" strike="noStrike" cap="none" dirty="0">
                        <a:solidFill>
                          <a:schemeClr val="dk1"/>
                        </a:solidFill>
                        <a:latin typeface="標楷體" panose="03000509000000000000" pitchFamily="65" charset="-120"/>
                        <a:ea typeface="標楷體" panose="03000509000000000000" pitchFamily="65" charset="-120"/>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86</a:t>
            </a:fld>
            <a:endParaRPr>
              <a:solidFill>
                <a:srgbClr val="000000"/>
              </a:solidFill>
            </a:endParaRPr>
          </a:p>
        </p:txBody>
      </p:sp>
      <p:pic>
        <p:nvPicPr>
          <p:cNvPr id="715" name="Google Shape;715;p86"/>
          <p:cNvPicPr preferRelativeResize="0"/>
          <p:nvPr/>
        </p:nvPicPr>
        <p:blipFill rotWithShape="1">
          <a:blip r:embed="rId3">
            <a:alphaModFix/>
          </a:blip>
          <a:srcRect r="21640" b="60429"/>
          <a:stretch/>
        </p:blipFill>
        <p:spPr>
          <a:xfrm>
            <a:off x="43846" y="2046014"/>
            <a:ext cx="7078070" cy="2333625"/>
          </a:xfrm>
          <a:prstGeom prst="rect">
            <a:avLst/>
          </a:prstGeom>
          <a:noFill/>
          <a:ln>
            <a:noFill/>
          </a:ln>
        </p:spPr>
      </p:pic>
      <p:sp>
        <p:nvSpPr>
          <p:cNvPr id="716" name="Google Shape;716;p86"/>
          <p:cNvSpPr/>
          <p:nvPr/>
        </p:nvSpPr>
        <p:spPr>
          <a:xfrm>
            <a:off x="6992729" y="3766991"/>
            <a:ext cx="2117045"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46679" y="34819"/>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存在3個帳號</a:t>
            </a:r>
            <a:endParaRPr/>
          </a:p>
        </p:txBody>
      </p:sp>
      <p:sp>
        <p:nvSpPr>
          <p:cNvPr id="717" name="Google Shape;717;p86"/>
          <p:cNvSpPr/>
          <p:nvPr/>
        </p:nvSpPr>
        <p:spPr>
          <a:xfrm>
            <a:off x="7172493" y="2676726"/>
            <a:ext cx="1843314"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246992" y="24296"/>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輸入指令</a:t>
            </a:r>
            <a:endParaRPr/>
          </a:p>
        </p:txBody>
      </p:sp>
      <p:sp>
        <p:nvSpPr>
          <p:cNvPr id="718" name="Google Shape;718;p86"/>
          <p:cNvSpPr/>
          <p:nvPr/>
        </p:nvSpPr>
        <p:spPr>
          <a:xfrm>
            <a:off x="161998" y="3692998"/>
            <a:ext cx="6152020" cy="3048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sp>
        <p:nvSpPr>
          <p:cNvPr id="719" name="Google Shape;719;p86"/>
          <p:cNvSpPr/>
          <p:nvPr/>
        </p:nvSpPr>
        <p:spPr>
          <a:xfrm>
            <a:off x="161999" y="2634707"/>
            <a:ext cx="3133047" cy="348343"/>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graphicFrame>
        <p:nvGraphicFramePr>
          <p:cNvPr id="720" name="Google Shape;720;p86"/>
          <p:cNvGraphicFramePr/>
          <p:nvPr/>
        </p:nvGraphicFramePr>
        <p:xfrm>
          <a:off x="75076" y="4955891"/>
          <a:ext cx="8032600" cy="656400"/>
        </p:xfrm>
        <a:graphic>
          <a:graphicData uri="http://schemas.openxmlformats.org/drawingml/2006/table">
            <a:tbl>
              <a:tblPr>
                <a:noFill/>
                <a:tableStyleId>{712D227A-0F2D-4634-850D-8BA72F5EAAA2}</a:tableStyleId>
              </a:tblPr>
              <a:tblGrid>
                <a:gridCol w="1810975">
                  <a:extLst>
                    <a:ext uri="{9D8B030D-6E8A-4147-A177-3AD203B41FA5}">
                      <a16:colId xmlns:a16="http://schemas.microsoft.com/office/drawing/2014/main" val="20000"/>
                    </a:ext>
                  </a:extLst>
                </a:gridCol>
                <a:gridCol w="2789450">
                  <a:extLst>
                    <a:ext uri="{9D8B030D-6E8A-4147-A177-3AD203B41FA5}">
                      <a16:colId xmlns:a16="http://schemas.microsoft.com/office/drawing/2014/main" val="20001"/>
                    </a:ext>
                  </a:extLst>
                </a:gridCol>
                <a:gridCol w="3432175">
                  <a:extLst>
                    <a:ext uri="{9D8B030D-6E8A-4147-A177-3AD203B41FA5}">
                      <a16:colId xmlns:a16="http://schemas.microsoft.com/office/drawing/2014/main" val="20002"/>
                    </a:ext>
                  </a:extLst>
                </a:gridCol>
              </a:tblGrid>
              <a:tr h="656400">
                <a:tc>
                  <a:txBody>
                    <a:bodyPr/>
                    <a:lstStyle/>
                    <a:p>
                      <a:pPr marL="177800" marR="0" lvl="0" indent="-177800" algn="just"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1.</a:t>
                      </a:r>
                      <a:r>
                        <a:rPr lang="zh-TW" sz="2000" u="none" strike="noStrike" cap="none">
                          <a:solidFill>
                            <a:schemeClr val="dk1"/>
                          </a:solidFill>
                          <a:latin typeface="Calibri"/>
                          <a:ea typeface="Calibri"/>
                          <a:cs typeface="Calibri"/>
                          <a:sym typeface="Calibri"/>
                        </a:rPr>
                        <a:t>帳號分析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1.1</a:t>
                      </a:r>
                      <a:r>
                        <a:rPr lang="zh-TW" sz="2000" u="none" strike="noStrike" cap="none">
                          <a:solidFill>
                            <a:schemeClr val="dk1"/>
                          </a:solidFill>
                          <a:latin typeface="Calibri"/>
                          <a:ea typeface="Calibri"/>
                          <a:cs typeface="Calibri"/>
                          <a:sym typeface="Calibri"/>
                        </a:rPr>
                        <a:t>現有帳號</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admin、administrators、guest</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8" name="Google Shape;728;p8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87</a:t>
            </a:fld>
            <a:endParaRPr>
              <a:solidFill>
                <a:srgbClr val="000000"/>
              </a:solidFill>
            </a:endParaRPr>
          </a:p>
        </p:txBody>
      </p:sp>
      <p:sp>
        <p:nvSpPr>
          <p:cNvPr id="726" name="Google Shape;726;p87"/>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帳號分析</a:t>
            </a:r>
            <a:endParaRPr dirty="0">
              <a:latin typeface="標楷體" panose="03000509000000000000" pitchFamily="65" charset="-120"/>
              <a:ea typeface="標楷體" panose="03000509000000000000" pitchFamily="65" charset="-120"/>
            </a:endParaRPr>
          </a:p>
        </p:txBody>
      </p:sp>
      <p:sp>
        <p:nvSpPr>
          <p:cNvPr id="729" name="Google Shape;729;p87"/>
          <p:cNvSpPr txBox="1"/>
          <p:nvPr/>
        </p:nvSpPr>
        <p:spPr>
          <a:xfrm>
            <a:off x="201031" y="1234678"/>
            <a:ext cx="8283061" cy="419100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dk1"/>
              </a:buClr>
              <a:buSzPts val="3200"/>
              <a:buFont typeface="DFKai-SB"/>
              <a:buChar char="•"/>
            </a:pPr>
            <a:r>
              <a:rPr lang="zh-TW" sz="3200" dirty="0">
                <a:solidFill>
                  <a:schemeClr val="dk1"/>
                </a:solidFill>
                <a:latin typeface="標楷體" panose="03000509000000000000" pitchFamily="65" charset="-120"/>
                <a:ea typeface="標楷體" panose="03000509000000000000" pitchFamily="65" charset="-120"/>
                <a:cs typeface="DFKai-SB"/>
                <a:sym typeface="DFKai-SB"/>
              </a:rPr>
              <a:t>帳號必要性驗證	</a:t>
            </a:r>
            <a:endParaRPr dirty="0">
              <a:latin typeface="標楷體" panose="03000509000000000000" pitchFamily="65" charset="-120"/>
              <a:ea typeface="標楷體" panose="03000509000000000000" pitchFamily="65" charset="-120"/>
            </a:endParaRPr>
          </a:p>
          <a:p>
            <a:pPr marL="457200" marR="0" lvl="1" indent="0" algn="l" rtl="0">
              <a:spcBef>
                <a:spcPts val="560"/>
              </a:spcBef>
              <a:spcAft>
                <a:spcPts val="0"/>
              </a:spcAft>
              <a:buClr>
                <a:schemeClr val="dk1"/>
              </a:buClr>
              <a:buSzPts val="2800"/>
              <a:buFont typeface="DFKai-SB"/>
              <a:buNone/>
            </a:pPr>
            <a:r>
              <a:rPr lang="zh-TW" sz="2800" b="0" i="0" u="none" strike="noStrike" cap="none" dirty="0">
                <a:solidFill>
                  <a:schemeClr val="dk1"/>
                </a:solidFill>
                <a:latin typeface="標楷體" panose="03000509000000000000" pitchFamily="65" charset="-120"/>
                <a:ea typeface="標楷體" panose="03000509000000000000" pitchFamily="65" charset="-120"/>
                <a:cs typeface="DFKai-SB"/>
                <a:sym typeface="DFKai-SB"/>
              </a:rPr>
              <a:t>除了管理者與使用者帳號，詢問電腦的管理者，其他帳號有無存在必要，如果不需要就應該刪除。</a:t>
            </a:r>
            <a:endParaRPr sz="2800" b="0" i="0" u="none" strike="noStrike" cap="none" dirty="0">
              <a:solidFill>
                <a:schemeClr val="dk1"/>
              </a:solidFill>
              <a:latin typeface="標楷體" panose="03000509000000000000" pitchFamily="65" charset="-120"/>
              <a:ea typeface="標楷體" panose="03000509000000000000" pitchFamily="65" charset="-120"/>
              <a:cs typeface="DFKai-SB"/>
              <a:sym typeface="DFKai-SB"/>
            </a:endParaRPr>
          </a:p>
          <a:p>
            <a:pPr marL="342900" marR="0" lvl="0" indent="-342900" algn="l" rtl="0">
              <a:spcBef>
                <a:spcPts val="640"/>
              </a:spcBef>
              <a:spcAft>
                <a:spcPts val="0"/>
              </a:spcAft>
              <a:buClr>
                <a:schemeClr val="dk1"/>
              </a:buClr>
              <a:buSzPts val="3200"/>
              <a:buFont typeface="DFKai-SB"/>
              <a:buChar char="•"/>
            </a:pPr>
            <a:r>
              <a:rPr lang="zh-TW" sz="3200" dirty="0">
                <a:solidFill>
                  <a:schemeClr val="dk1"/>
                </a:solidFill>
                <a:latin typeface="標楷體" panose="03000509000000000000" pitchFamily="65" charset="-120"/>
                <a:ea typeface="標楷體" panose="03000509000000000000" pitchFamily="65" charset="-120"/>
                <a:cs typeface="DFKai-SB"/>
                <a:sym typeface="DFKai-SB"/>
              </a:rPr>
              <a:t>帳號權限管控情形</a:t>
            </a:r>
            <a:endParaRPr sz="3200" dirty="0">
              <a:solidFill>
                <a:schemeClr val="dk1"/>
              </a:solidFill>
              <a:latin typeface="標楷體" panose="03000509000000000000" pitchFamily="65" charset="-120"/>
              <a:ea typeface="標楷體" panose="03000509000000000000" pitchFamily="65" charset="-120"/>
              <a:cs typeface="DFKai-SB"/>
              <a:sym typeface="DFKai-SB"/>
            </a:endParaRPr>
          </a:p>
          <a:p>
            <a:pPr marL="444500" marR="0" lvl="0" indent="0" algn="l" rtl="0">
              <a:spcBef>
                <a:spcPts val="640"/>
              </a:spcBef>
              <a:spcAft>
                <a:spcPts val="0"/>
              </a:spcAft>
              <a:buClr>
                <a:schemeClr val="dk1"/>
              </a:buClr>
              <a:buSzPts val="3200"/>
              <a:buFont typeface="DFKai-SB"/>
              <a:buNone/>
            </a:pPr>
            <a:r>
              <a:rPr lang="zh-TW" sz="3200" dirty="0">
                <a:solidFill>
                  <a:schemeClr val="dk1"/>
                </a:solidFill>
                <a:latin typeface="標楷體" panose="03000509000000000000" pitchFamily="65" charset="-120"/>
                <a:ea typeface="標楷體" panose="03000509000000000000" pitchFamily="65" charset="-120"/>
                <a:cs typeface="DFKai-SB"/>
                <a:sym typeface="DFKai-SB"/>
              </a:rPr>
              <a:t>如果有多個帳號為管理者，詢問電腦的管理者，是否為必要存在的帳號，且是否知道這些帳號的使用者是誰，如果不清楚則建議刪除。</a:t>
            </a:r>
            <a:endParaRPr dirty="0">
              <a:latin typeface="標楷體" panose="03000509000000000000" pitchFamily="65" charset="-120"/>
              <a:ea typeface="標楷體" panose="03000509000000000000" pitchFamily="65" charset="-120"/>
            </a:endParaRPr>
          </a:p>
          <a:p>
            <a:pPr marL="457200" marR="0" lvl="1" indent="0" algn="l" rtl="0">
              <a:spcBef>
                <a:spcPts val="560"/>
              </a:spcBef>
              <a:spcAft>
                <a:spcPts val="0"/>
              </a:spcAft>
              <a:buClr>
                <a:srgbClr val="FFFF00"/>
              </a:buClr>
              <a:buSzPts val="2800"/>
              <a:buFont typeface="Times New Roman"/>
              <a:buNone/>
            </a:pPr>
            <a:endParaRPr sz="2800" b="0" i="0" u="none" strike="noStrike" cap="none" dirty="0">
              <a:solidFill>
                <a:schemeClr val="dk1"/>
              </a:solidFill>
              <a:latin typeface="Times New Roman"/>
              <a:ea typeface="Times New Roman"/>
              <a:cs typeface="Times New Roman"/>
              <a:sym typeface="Times New Roman"/>
            </a:endParaRPr>
          </a:p>
        </p:txBody>
      </p:sp>
      <p:graphicFrame>
        <p:nvGraphicFramePr>
          <p:cNvPr id="730" name="Google Shape;730;p87"/>
          <p:cNvGraphicFramePr/>
          <p:nvPr/>
        </p:nvGraphicFramePr>
        <p:xfrm>
          <a:off x="457200" y="5533227"/>
          <a:ext cx="8032600" cy="874100"/>
        </p:xfrm>
        <a:graphic>
          <a:graphicData uri="http://schemas.openxmlformats.org/drawingml/2006/table">
            <a:tbl>
              <a:tblPr>
                <a:noFill/>
                <a:tableStyleId>{712D227A-0F2D-4634-850D-8BA72F5EAAA2}</a:tableStyleId>
              </a:tblPr>
              <a:tblGrid>
                <a:gridCol w="1810975">
                  <a:extLst>
                    <a:ext uri="{9D8B030D-6E8A-4147-A177-3AD203B41FA5}">
                      <a16:colId xmlns:a16="http://schemas.microsoft.com/office/drawing/2014/main" val="20000"/>
                    </a:ext>
                  </a:extLst>
                </a:gridCol>
                <a:gridCol w="2789450">
                  <a:extLst>
                    <a:ext uri="{9D8B030D-6E8A-4147-A177-3AD203B41FA5}">
                      <a16:colId xmlns:a16="http://schemas.microsoft.com/office/drawing/2014/main" val="20001"/>
                    </a:ext>
                  </a:extLst>
                </a:gridCol>
                <a:gridCol w="3432175">
                  <a:extLst>
                    <a:ext uri="{9D8B030D-6E8A-4147-A177-3AD203B41FA5}">
                      <a16:colId xmlns:a16="http://schemas.microsoft.com/office/drawing/2014/main" val="20002"/>
                    </a:ext>
                  </a:extLst>
                </a:gridCol>
              </a:tblGrid>
              <a:tr h="437050">
                <a:tc rowSpan="2">
                  <a:txBody>
                    <a:bodyPr/>
                    <a:lstStyle/>
                    <a:p>
                      <a:pPr marL="177800" marR="0" lvl="0" indent="-177800" algn="just"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1.</a:t>
                      </a:r>
                      <a:r>
                        <a:rPr lang="zh-TW" sz="2000" u="none" strike="noStrike" cap="none">
                          <a:solidFill>
                            <a:schemeClr val="dk1"/>
                          </a:solidFill>
                          <a:latin typeface="Calibri"/>
                          <a:ea typeface="Calibri"/>
                          <a:cs typeface="Calibri"/>
                          <a:sym typeface="Calibri"/>
                        </a:rPr>
                        <a:t>帳號分析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1.2</a:t>
                      </a:r>
                      <a:r>
                        <a:rPr lang="zh-TW" sz="2000" u="none" strike="noStrike" cap="none">
                          <a:solidFill>
                            <a:schemeClr val="dk1"/>
                          </a:solidFill>
                          <a:latin typeface="Calibri"/>
                          <a:ea typeface="Calibri"/>
                          <a:cs typeface="Calibri"/>
                          <a:sym typeface="Calibri"/>
                        </a:rPr>
                        <a:t>帳號必要性驗證</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無異常</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7050">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1.3</a:t>
                      </a:r>
                      <a:r>
                        <a:rPr lang="zh-TW" sz="2000" u="none" strike="noStrike" cap="none">
                          <a:solidFill>
                            <a:schemeClr val="dk1"/>
                          </a:solidFill>
                          <a:latin typeface="Calibri"/>
                          <a:ea typeface="Calibri"/>
                          <a:cs typeface="Calibri"/>
                          <a:sym typeface="Calibri"/>
                        </a:rPr>
                        <a:t>帳號權限管控情形</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無異常</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8"/>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solidFill>
                  <a:schemeClr val="dk1"/>
                </a:solidFill>
                <a:latin typeface="DFKai-SB"/>
                <a:ea typeface="DFKai-SB"/>
                <a:cs typeface="DFKai-SB"/>
                <a:sym typeface="DFKai-SB"/>
              </a:rPr>
              <a:t>Guest使用情形</a:t>
            </a:r>
            <a:endParaRPr>
              <a:solidFill>
                <a:schemeClr val="dk1"/>
              </a:solidFill>
            </a:endParaRPr>
          </a:p>
        </p:txBody>
      </p:sp>
      <p:sp>
        <p:nvSpPr>
          <p:cNvPr id="736" name="Google Shape;736;p8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156800" algn="just" rtl="0">
              <a:spcBef>
                <a:spcPts val="0"/>
              </a:spcBef>
              <a:spcAft>
                <a:spcPts val="0"/>
              </a:spcAft>
              <a:buClr>
                <a:schemeClr val="dk1"/>
              </a:buClr>
              <a:buSzPts val="3200"/>
              <a:buFont typeface="Arial"/>
              <a:buNone/>
            </a:pPr>
            <a:endParaRPr/>
          </a:p>
        </p:txBody>
      </p:sp>
      <p:sp>
        <p:nvSpPr>
          <p:cNvPr id="737" name="Google Shape;737;p8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88</a:t>
            </a:fld>
            <a:endParaRPr>
              <a:solidFill>
                <a:srgbClr val="000000"/>
              </a:solidFill>
            </a:endParaRPr>
          </a:p>
        </p:txBody>
      </p:sp>
      <p:pic>
        <p:nvPicPr>
          <p:cNvPr id="738" name="Google Shape;738;p88"/>
          <p:cNvPicPr preferRelativeResize="0"/>
          <p:nvPr/>
        </p:nvPicPr>
        <p:blipFill rotWithShape="1">
          <a:blip r:embed="rId3">
            <a:alphaModFix/>
          </a:blip>
          <a:srcRect t="1" b="-19026"/>
          <a:stretch/>
        </p:blipFill>
        <p:spPr>
          <a:xfrm>
            <a:off x="2600325" y="1369417"/>
            <a:ext cx="3943350" cy="487503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89</a:t>
            </a:fld>
            <a:endParaRPr>
              <a:solidFill>
                <a:srgbClr val="000000"/>
              </a:solidFill>
            </a:endParaRPr>
          </a:p>
        </p:txBody>
      </p:sp>
      <p:pic>
        <p:nvPicPr>
          <p:cNvPr id="745" name="Google Shape;745;p89"/>
          <p:cNvPicPr preferRelativeResize="0"/>
          <p:nvPr/>
        </p:nvPicPr>
        <p:blipFill rotWithShape="1">
          <a:blip r:embed="rId3">
            <a:alphaModFix/>
          </a:blip>
          <a:srcRect r="29967" b="33315"/>
          <a:stretch/>
        </p:blipFill>
        <p:spPr>
          <a:xfrm>
            <a:off x="683623" y="1905816"/>
            <a:ext cx="5447144" cy="3386325"/>
          </a:xfrm>
          <a:prstGeom prst="rect">
            <a:avLst/>
          </a:prstGeom>
          <a:noFill/>
          <a:ln>
            <a:noFill/>
          </a:ln>
        </p:spPr>
      </p:pic>
      <p:sp>
        <p:nvSpPr>
          <p:cNvPr id="746" name="Google Shape;746;p89"/>
          <p:cNvSpPr/>
          <p:nvPr/>
        </p:nvSpPr>
        <p:spPr>
          <a:xfrm>
            <a:off x="741679" y="3732348"/>
            <a:ext cx="2614820" cy="217714"/>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sp>
        <p:nvSpPr>
          <p:cNvPr id="747" name="Google Shape;747;p89"/>
          <p:cNvSpPr/>
          <p:nvPr/>
        </p:nvSpPr>
        <p:spPr>
          <a:xfrm>
            <a:off x="6557614" y="2222025"/>
            <a:ext cx="1843314"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156274" y="102012"/>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輸入指令</a:t>
            </a:r>
            <a:endParaRPr/>
          </a:p>
        </p:txBody>
      </p:sp>
      <p:graphicFrame>
        <p:nvGraphicFramePr>
          <p:cNvPr id="748" name="Google Shape;748;p89"/>
          <p:cNvGraphicFramePr/>
          <p:nvPr/>
        </p:nvGraphicFramePr>
        <p:xfrm>
          <a:off x="643272" y="5483775"/>
          <a:ext cx="8032600" cy="505050"/>
        </p:xfrm>
        <a:graphic>
          <a:graphicData uri="http://schemas.openxmlformats.org/drawingml/2006/table">
            <a:tbl>
              <a:tblPr>
                <a:noFill/>
                <a:tableStyleId>{712D227A-0F2D-4634-850D-8BA72F5EAAA2}</a:tableStyleId>
              </a:tblPr>
              <a:tblGrid>
                <a:gridCol w="1810975">
                  <a:extLst>
                    <a:ext uri="{9D8B030D-6E8A-4147-A177-3AD203B41FA5}">
                      <a16:colId xmlns:a16="http://schemas.microsoft.com/office/drawing/2014/main" val="20000"/>
                    </a:ext>
                  </a:extLst>
                </a:gridCol>
                <a:gridCol w="2789450">
                  <a:extLst>
                    <a:ext uri="{9D8B030D-6E8A-4147-A177-3AD203B41FA5}">
                      <a16:colId xmlns:a16="http://schemas.microsoft.com/office/drawing/2014/main" val="20001"/>
                    </a:ext>
                  </a:extLst>
                </a:gridCol>
                <a:gridCol w="3432175">
                  <a:extLst>
                    <a:ext uri="{9D8B030D-6E8A-4147-A177-3AD203B41FA5}">
                      <a16:colId xmlns:a16="http://schemas.microsoft.com/office/drawing/2014/main" val="20002"/>
                    </a:ext>
                  </a:extLst>
                </a:gridCol>
              </a:tblGrid>
              <a:tr h="505050">
                <a:tc>
                  <a:txBody>
                    <a:bodyPr/>
                    <a:lstStyle/>
                    <a:p>
                      <a:pPr marL="177800" marR="0" lvl="0" indent="-177800" algn="just"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1.帳號分析</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1.4 Guest使用情形</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已停用</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49" name="Google Shape;749;p89"/>
          <p:cNvSpPr/>
          <p:nvPr/>
        </p:nvSpPr>
        <p:spPr>
          <a:xfrm>
            <a:off x="741679" y="2574071"/>
            <a:ext cx="3340426" cy="35526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識別威脅</a:t>
            </a:r>
            <a:endParaRPr dirty="0">
              <a:latin typeface="標楷體" panose="03000509000000000000" pitchFamily="65" charset="-120"/>
              <a:ea typeface="標楷體" panose="03000509000000000000" pitchFamily="65" charset="-120"/>
            </a:endParaRPr>
          </a:p>
        </p:txBody>
      </p:sp>
      <p:sp>
        <p:nvSpPr>
          <p:cNvPr id="89" name="Google Shape;89;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依照威脅來源，攻擊型態大致可分為:</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內部威脅</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外部威脅</a:t>
            </a:r>
            <a:endParaRPr dirty="0">
              <a:latin typeface="標楷體" panose="03000509000000000000" pitchFamily="65" charset="-120"/>
              <a:ea typeface="標楷體" panose="03000509000000000000" pitchFamily="65" charset="-120"/>
            </a:endParaRPr>
          </a:p>
          <a:p>
            <a:pPr marL="360000" lvl="0" indent="-360000" algn="just" rtl="0">
              <a:spcBef>
                <a:spcPts val="640"/>
              </a:spcBef>
              <a:spcAft>
                <a:spcPts val="0"/>
              </a:spcAft>
              <a:buClr>
                <a:schemeClr val="dk1"/>
              </a:buClr>
              <a:buSzPts val="3200"/>
              <a:buFont typeface="Arial"/>
              <a:buChar char="•"/>
            </a:pPr>
            <a:r>
              <a:rPr lang="zh-TW" dirty="0">
                <a:latin typeface="標楷體" panose="03000509000000000000" pitchFamily="65" charset="-120"/>
                <a:ea typeface="標楷體" panose="03000509000000000000" pitchFamily="65" charset="-120"/>
              </a:rPr>
              <a:t>混合威脅</a:t>
            </a:r>
            <a:endParaRPr dirty="0">
              <a:latin typeface="標楷體" panose="03000509000000000000" pitchFamily="65" charset="-120"/>
              <a:ea typeface="標楷體" panose="03000509000000000000" pitchFamily="65" charset="-120"/>
            </a:endParaRPr>
          </a:p>
        </p:txBody>
      </p:sp>
      <p:sp>
        <p:nvSpPr>
          <p:cNvPr id="90" name="Google Shape;90;p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a:t>
            </a:fld>
            <a:endParaRPr>
              <a:solidFill>
                <a:srgbClr val="00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7" name="Google Shape;757;p9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90</a:t>
            </a:fld>
            <a:endParaRPr>
              <a:solidFill>
                <a:srgbClr val="000000"/>
              </a:solidFill>
            </a:endParaRPr>
          </a:p>
        </p:txBody>
      </p:sp>
      <p:sp>
        <p:nvSpPr>
          <p:cNvPr id="755" name="Google Shape;755;p90"/>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管理者群組</a:t>
            </a:r>
            <a:endParaRPr dirty="0">
              <a:latin typeface="標楷體" panose="03000509000000000000" pitchFamily="65" charset="-120"/>
              <a:ea typeface="標楷體" panose="03000509000000000000" pitchFamily="65" charset="-120"/>
            </a:endParaRPr>
          </a:p>
        </p:txBody>
      </p:sp>
      <p:sp>
        <p:nvSpPr>
          <p:cNvPr id="758" name="Google Shape;758;p90"/>
          <p:cNvSpPr txBox="1"/>
          <p:nvPr/>
        </p:nvSpPr>
        <p:spPr>
          <a:xfrm>
            <a:off x="-69600" y="1196752"/>
            <a:ext cx="5248254" cy="380637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dk1"/>
              </a:buClr>
              <a:buSzPts val="3200"/>
              <a:buFont typeface="DFKai-SB"/>
              <a:buChar char="•"/>
            </a:pPr>
            <a:r>
              <a:rPr lang="zh-TW" sz="3200">
                <a:solidFill>
                  <a:schemeClr val="dk1"/>
                </a:solidFill>
                <a:latin typeface="DFKai-SB"/>
                <a:ea typeface="DFKai-SB"/>
                <a:cs typeface="DFKai-SB"/>
                <a:sym typeface="DFKai-SB"/>
              </a:rPr>
              <a:t>方法一：電腦→右鍵:管理→本機使用者和群組→群組→Administrators</a:t>
            </a:r>
            <a:endParaRPr/>
          </a:p>
          <a:p>
            <a:pPr marL="342900" marR="0" lvl="0" indent="-342900" algn="l" rtl="0">
              <a:spcBef>
                <a:spcPts val="640"/>
              </a:spcBef>
              <a:spcAft>
                <a:spcPts val="0"/>
              </a:spcAft>
              <a:buClr>
                <a:schemeClr val="dk1"/>
              </a:buClr>
              <a:buSzPts val="3200"/>
              <a:buFont typeface="DFKai-SB"/>
              <a:buChar char="•"/>
            </a:pPr>
            <a:r>
              <a:rPr lang="zh-TW" sz="3200">
                <a:solidFill>
                  <a:schemeClr val="dk1"/>
                </a:solidFill>
                <a:latin typeface="DFKai-SB"/>
                <a:ea typeface="DFKai-SB"/>
                <a:cs typeface="DFKai-SB"/>
                <a:sym typeface="DFKai-SB"/>
              </a:rPr>
              <a:t>詢問電腦的管理者，是否為必要存在的帳號，如果不需要就予以刪除。</a:t>
            </a:r>
            <a:endParaRPr sz="3200">
              <a:solidFill>
                <a:schemeClr val="dk1"/>
              </a:solidFill>
              <a:latin typeface="DFKai-SB"/>
              <a:ea typeface="DFKai-SB"/>
              <a:cs typeface="DFKai-SB"/>
              <a:sym typeface="DFKai-SB"/>
            </a:endParaRPr>
          </a:p>
        </p:txBody>
      </p:sp>
      <p:pic>
        <p:nvPicPr>
          <p:cNvPr id="759" name="Google Shape;759;p90"/>
          <p:cNvPicPr preferRelativeResize="0"/>
          <p:nvPr/>
        </p:nvPicPr>
        <p:blipFill rotWithShape="1">
          <a:blip r:embed="rId3">
            <a:alphaModFix/>
          </a:blip>
          <a:srcRect/>
          <a:stretch/>
        </p:blipFill>
        <p:spPr>
          <a:xfrm>
            <a:off x="5396568" y="1343687"/>
            <a:ext cx="3638668" cy="3779293"/>
          </a:xfrm>
          <a:prstGeom prst="rect">
            <a:avLst/>
          </a:prstGeom>
          <a:noFill/>
          <a:ln>
            <a:noFill/>
          </a:ln>
        </p:spPr>
      </p:pic>
      <p:graphicFrame>
        <p:nvGraphicFramePr>
          <p:cNvPr id="760" name="Google Shape;760;p90"/>
          <p:cNvGraphicFramePr/>
          <p:nvPr/>
        </p:nvGraphicFramePr>
        <p:xfrm>
          <a:off x="179512" y="5229200"/>
          <a:ext cx="8149550" cy="788100"/>
        </p:xfrm>
        <a:graphic>
          <a:graphicData uri="http://schemas.openxmlformats.org/drawingml/2006/table">
            <a:tbl>
              <a:tblPr>
                <a:noFill/>
                <a:tableStyleId>{712D227A-0F2D-4634-850D-8BA72F5EAAA2}</a:tableStyleId>
              </a:tblPr>
              <a:tblGrid>
                <a:gridCol w="1846600">
                  <a:extLst>
                    <a:ext uri="{9D8B030D-6E8A-4147-A177-3AD203B41FA5}">
                      <a16:colId xmlns:a16="http://schemas.microsoft.com/office/drawing/2014/main" val="20000"/>
                    </a:ext>
                  </a:extLst>
                </a:gridCol>
                <a:gridCol w="2629050">
                  <a:extLst>
                    <a:ext uri="{9D8B030D-6E8A-4147-A177-3AD203B41FA5}">
                      <a16:colId xmlns:a16="http://schemas.microsoft.com/office/drawing/2014/main" val="20001"/>
                    </a:ext>
                  </a:extLst>
                </a:gridCol>
                <a:gridCol w="3673900">
                  <a:extLst>
                    <a:ext uri="{9D8B030D-6E8A-4147-A177-3AD203B41FA5}">
                      <a16:colId xmlns:a16="http://schemas.microsoft.com/office/drawing/2014/main" val="20002"/>
                    </a:ext>
                  </a:extLst>
                </a:gridCol>
              </a:tblGrid>
              <a:tr h="788100">
                <a:tc>
                  <a:txBody>
                    <a:bodyPr/>
                    <a:lstStyle/>
                    <a:p>
                      <a:pPr marL="177800" marR="0" lvl="0" indent="-177800" algn="just"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2.</a:t>
                      </a:r>
                      <a:r>
                        <a:rPr lang="zh-TW" sz="2000" u="none" strike="noStrike" cap="none">
                          <a:solidFill>
                            <a:schemeClr val="dk1"/>
                          </a:solidFill>
                          <a:latin typeface="Calibri"/>
                          <a:ea typeface="Calibri"/>
                          <a:cs typeface="Calibri"/>
                          <a:sym typeface="Calibri"/>
                        </a:rPr>
                        <a:t>管理者群組</a:t>
                      </a:r>
                      <a:endParaRPr sz="2000" u="none" strike="noStrike" cap="none">
                        <a:solidFill>
                          <a:schemeClr val="dk1"/>
                        </a:solidFill>
                        <a:latin typeface="Calibri"/>
                        <a:ea typeface="Calibri"/>
                        <a:cs typeface="Calibri"/>
                        <a:sym typeface="Calibri"/>
                      </a:endParaRPr>
                    </a:p>
                    <a:p>
                      <a:pPr marL="177800" marR="0" lvl="0" indent="-177800" algn="just" rtl="0">
                        <a:lnSpc>
                          <a:spcPct val="100000"/>
                        </a:lnSpc>
                        <a:spcBef>
                          <a:spcPts val="0"/>
                        </a:spcBef>
                        <a:spcAft>
                          <a:spcPts val="0"/>
                        </a:spcAft>
                        <a:buNone/>
                      </a:pPr>
                      <a:r>
                        <a:rPr lang="zh-TW" sz="2000" u="none" strike="noStrike" cap="none">
                          <a:solidFill>
                            <a:schemeClr val="dk1"/>
                          </a:solidFill>
                          <a:latin typeface="Calibri"/>
                          <a:ea typeface="Calibri"/>
                          <a:cs typeface="Calibri"/>
                          <a:sym typeface="Calibri"/>
                        </a:rPr>
                        <a:t>    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2.1</a:t>
                      </a:r>
                      <a:r>
                        <a:rPr lang="zh-TW" sz="2000" u="none" strike="noStrike" cap="none">
                          <a:solidFill>
                            <a:schemeClr val="dk1"/>
                          </a:solidFill>
                          <a:latin typeface="Calibri"/>
                          <a:ea typeface="Calibri"/>
                          <a:cs typeface="Calibri"/>
                          <a:sym typeface="Calibri"/>
                        </a:rPr>
                        <a:t>是否發現多餘使用</a:t>
                      </a:r>
                      <a:endParaRPr sz="2000" u="none" strike="noStrike" cap="none">
                        <a:solidFill>
                          <a:schemeClr val="dk1"/>
                        </a:solidFill>
                        <a:latin typeface="Calibri"/>
                        <a:ea typeface="Calibri"/>
                        <a:cs typeface="Calibri"/>
                        <a:sym typeface="Calibri"/>
                      </a:endParaRPr>
                    </a:p>
                    <a:p>
                      <a:pPr marL="266700" marR="0" lvl="0" indent="-266700" algn="l" rtl="0">
                        <a:lnSpc>
                          <a:spcPct val="120000"/>
                        </a:lnSpc>
                        <a:spcBef>
                          <a:spcPts val="0"/>
                        </a:spcBef>
                        <a:spcAft>
                          <a:spcPts val="0"/>
                        </a:spcAft>
                        <a:buNone/>
                      </a:pPr>
                      <a:r>
                        <a:rPr lang="zh-TW" sz="2000" u="none" strike="noStrike" cap="none">
                          <a:solidFill>
                            <a:schemeClr val="dk1"/>
                          </a:solidFill>
                          <a:latin typeface="Calibri"/>
                          <a:ea typeface="Calibri"/>
                          <a:cs typeface="Calibri"/>
                          <a:sym typeface="Calibri"/>
                        </a:rPr>
                        <a:t>      者帳號</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91</a:t>
            </a:fld>
            <a:endParaRPr>
              <a:solidFill>
                <a:srgbClr val="000000"/>
              </a:solidFill>
            </a:endParaRPr>
          </a:p>
        </p:txBody>
      </p:sp>
      <p:pic>
        <p:nvPicPr>
          <p:cNvPr id="767" name="Google Shape;767;p91"/>
          <p:cNvPicPr preferRelativeResize="0"/>
          <p:nvPr/>
        </p:nvPicPr>
        <p:blipFill rotWithShape="1">
          <a:blip r:embed="rId3">
            <a:alphaModFix/>
          </a:blip>
          <a:srcRect/>
          <a:stretch/>
        </p:blipFill>
        <p:spPr>
          <a:xfrm>
            <a:off x="130885" y="1720981"/>
            <a:ext cx="6823952" cy="3810124"/>
          </a:xfrm>
          <a:prstGeom prst="rect">
            <a:avLst/>
          </a:prstGeom>
          <a:noFill/>
          <a:ln>
            <a:noFill/>
          </a:ln>
        </p:spPr>
      </p:pic>
      <p:sp>
        <p:nvSpPr>
          <p:cNvPr id="768" name="Google Shape;768;p91"/>
          <p:cNvSpPr/>
          <p:nvPr/>
        </p:nvSpPr>
        <p:spPr>
          <a:xfrm>
            <a:off x="7247507" y="1902309"/>
            <a:ext cx="1843314"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184038" y="139910"/>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輸入指令</a:t>
            </a:r>
            <a:endParaRPr/>
          </a:p>
        </p:txBody>
      </p:sp>
      <p:graphicFrame>
        <p:nvGraphicFramePr>
          <p:cNvPr id="769" name="Google Shape;769;p91"/>
          <p:cNvGraphicFramePr/>
          <p:nvPr/>
        </p:nvGraphicFramePr>
        <p:xfrm>
          <a:off x="132846" y="5493010"/>
          <a:ext cx="8149550" cy="788100"/>
        </p:xfrm>
        <a:graphic>
          <a:graphicData uri="http://schemas.openxmlformats.org/drawingml/2006/table">
            <a:tbl>
              <a:tblPr>
                <a:noFill/>
                <a:tableStyleId>{712D227A-0F2D-4634-850D-8BA72F5EAAA2}</a:tableStyleId>
              </a:tblPr>
              <a:tblGrid>
                <a:gridCol w="1846600">
                  <a:extLst>
                    <a:ext uri="{9D8B030D-6E8A-4147-A177-3AD203B41FA5}">
                      <a16:colId xmlns:a16="http://schemas.microsoft.com/office/drawing/2014/main" val="20000"/>
                    </a:ext>
                  </a:extLst>
                </a:gridCol>
                <a:gridCol w="2629050">
                  <a:extLst>
                    <a:ext uri="{9D8B030D-6E8A-4147-A177-3AD203B41FA5}">
                      <a16:colId xmlns:a16="http://schemas.microsoft.com/office/drawing/2014/main" val="20001"/>
                    </a:ext>
                  </a:extLst>
                </a:gridCol>
                <a:gridCol w="3673900">
                  <a:extLst>
                    <a:ext uri="{9D8B030D-6E8A-4147-A177-3AD203B41FA5}">
                      <a16:colId xmlns:a16="http://schemas.microsoft.com/office/drawing/2014/main" val="20002"/>
                    </a:ext>
                  </a:extLst>
                </a:gridCol>
              </a:tblGrid>
              <a:tr h="788100">
                <a:tc>
                  <a:txBody>
                    <a:bodyPr/>
                    <a:lstStyle/>
                    <a:p>
                      <a:pPr marL="177800" marR="0" lvl="0" indent="-177800" algn="just"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2.</a:t>
                      </a:r>
                      <a:r>
                        <a:rPr lang="zh-TW" sz="2000" u="none" strike="noStrike" cap="none">
                          <a:solidFill>
                            <a:schemeClr val="dk1"/>
                          </a:solidFill>
                          <a:latin typeface="Calibri"/>
                          <a:ea typeface="Calibri"/>
                          <a:cs typeface="Calibri"/>
                          <a:sym typeface="Calibri"/>
                        </a:rPr>
                        <a:t>管理者群組</a:t>
                      </a:r>
                      <a:endParaRPr sz="2000" u="none" strike="noStrike" cap="none">
                        <a:solidFill>
                          <a:schemeClr val="dk1"/>
                        </a:solidFill>
                        <a:latin typeface="Calibri"/>
                        <a:ea typeface="Calibri"/>
                        <a:cs typeface="Calibri"/>
                        <a:sym typeface="Calibri"/>
                      </a:endParaRPr>
                    </a:p>
                    <a:p>
                      <a:pPr marL="177800" marR="0" lvl="0" indent="-177800" algn="just" rtl="0">
                        <a:lnSpc>
                          <a:spcPct val="100000"/>
                        </a:lnSpc>
                        <a:spcBef>
                          <a:spcPts val="0"/>
                        </a:spcBef>
                        <a:spcAft>
                          <a:spcPts val="0"/>
                        </a:spcAft>
                        <a:buNone/>
                      </a:pPr>
                      <a:r>
                        <a:rPr lang="zh-TW" sz="2000" u="none" strike="noStrike" cap="none">
                          <a:solidFill>
                            <a:schemeClr val="dk1"/>
                          </a:solidFill>
                          <a:latin typeface="Calibri"/>
                          <a:ea typeface="Calibri"/>
                          <a:cs typeface="Calibri"/>
                          <a:sym typeface="Calibri"/>
                        </a:rPr>
                        <a:t>    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2.1</a:t>
                      </a:r>
                      <a:r>
                        <a:rPr lang="zh-TW" sz="2000" u="none" strike="noStrike" cap="none">
                          <a:solidFill>
                            <a:schemeClr val="dk1"/>
                          </a:solidFill>
                          <a:latin typeface="Calibri"/>
                          <a:ea typeface="Calibri"/>
                          <a:cs typeface="Calibri"/>
                          <a:sym typeface="Calibri"/>
                        </a:rPr>
                        <a:t>是否發現多餘使用</a:t>
                      </a:r>
                      <a:endParaRPr sz="2000" u="none" strike="noStrike" cap="none">
                        <a:solidFill>
                          <a:schemeClr val="dk1"/>
                        </a:solidFill>
                        <a:latin typeface="Calibri"/>
                        <a:ea typeface="Calibri"/>
                        <a:cs typeface="Calibri"/>
                        <a:sym typeface="Calibri"/>
                      </a:endParaRPr>
                    </a:p>
                    <a:p>
                      <a:pPr marL="266700" marR="0" lvl="0" indent="-266700" algn="l" rtl="0">
                        <a:lnSpc>
                          <a:spcPct val="120000"/>
                        </a:lnSpc>
                        <a:spcBef>
                          <a:spcPts val="0"/>
                        </a:spcBef>
                        <a:spcAft>
                          <a:spcPts val="0"/>
                        </a:spcAft>
                        <a:buNone/>
                      </a:pPr>
                      <a:r>
                        <a:rPr lang="zh-TW" sz="2000" u="none" strike="noStrike" cap="none">
                          <a:solidFill>
                            <a:schemeClr val="dk1"/>
                          </a:solidFill>
                          <a:latin typeface="Calibri"/>
                          <a:ea typeface="Calibri"/>
                          <a:cs typeface="Calibri"/>
                          <a:sym typeface="Calibri"/>
                        </a:rPr>
                        <a:t>      者帳號</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無</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70" name="Google Shape;770;p91"/>
          <p:cNvSpPr/>
          <p:nvPr/>
        </p:nvSpPr>
        <p:spPr>
          <a:xfrm>
            <a:off x="130884" y="2427299"/>
            <a:ext cx="4163269" cy="34586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8" name="Google Shape;778;p9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92</a:t>
            </a:fld>
            <a:endParaRPr>
              <a:solidFill>
                <a:srgbClr val="000000"/>
              </a:solidFill>
            </a:endParaRPr>
          </a:p>
        </p:txBody>
      </p:sp>
      <p:sp>
        <p:nvSpPr>
          <p:cNvPr id="776" name="Google Shape;776;p92"/>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記錄檔啟用</a:t>
            </a:r>
            <a:endParaRPr dirty="0">
              <a:latin typeface="標楷體" panose="03000509000000000000" pitchFamily="65" charset="-120"/>
              <a:ea typeface="標楷體" panose="03000509000000000000" pitchFamily="65" charset="-120"/>
            </a:endParaRPr>
          </a:p>
        </p:txBody>
      </p:sp>
      <p:sp>
        <p:nvSpPr>
          <p:cNvPr id="779" name="Google Shape;779;p92"/>
          <p:cNvSpPr txBox="1"/>
          <p:nvPr/>
        </p:nvSpPr>
        <p:spPr>
          <a:xfrm>
            <a:off x="107504" y="1268760"/>
            <a:ext cx="9212695" cy="148458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DFKai-SB"/>
              <a:buChar char="•"/>
            </a:pPr>
            <a:r>
              <a:rPr lang="zh-TW" sz="2800">
                <a:solidFill>
                  <a:schemeClr val="dk1"/>
                </a:solidFill>
                <a:latin typeface="DFKai-SB"/>
                <a:ea typeface="DFKai-SB"/>
                <a:cs typeface="DFKai-SB"/>
                <a:sym typeface="DFKai-SB"/>
              </a:rPr>
              <a:t>方法一：控制台→系統管理工具→本機安全性原則</a:t>
            </a:r>
            <a:endParaRPr sz="2800">
              <a:solidFill>
                <a:schemeClr val="dk1"/>
              </a:solidFill>
              <a:latin typeface="DFKai-SB"/>
              <a:ea typeface="DFKai-SB"/>
              <a:cs typeface="DFKai-SB"/>
              <a:sym typeface="DFKai-SB"/>
            </a:endParaRPr>
          </a:p>
          <a:p>
            <a:pPr marL="342900" marR="0" lvl="0" indent="-342900" algn="l" rtl="0">
              <a:spcBef>
                <a:spcPts val="560"/>
              </a:spcBef>
              <a:spcAft>
                <a:spcPts val="0"/>
              </a:spcAft>
              <a:buClr>
                <a:schemeClr val="dk1"/>
              </a:buClr>
              <a:buSzPts val="2800"/>
              <a:buFont typeface="DFKai-SB"/>
              <a:buChar char="•"/>
            </a:pPr>
            <a:r>
              <a:rPr lang="zh-TW" sz="2800">
                <a:solidFill>
                  <a:schemeClr val="dk1"/>
                </a:solidFill>
                <a:latin typeface="DFKai-SB"/>
                <a:ea typeface="DFKai-SB"/>
                <a:cs typeface="DFKai-SB"/>
                <a:sym typeface="DFKai-SB"/>
              </a:rPr>
              <a:t>方法二：輸入指令→secpol.msc</a:t>
            </a:r>
            <a:endParaRPr sz="2800">
              <a:solidFill>
                <a:schemeClr val="dk1"/>
              </a:solidFill>
              <a:latin typeface="DFKai-SB"/>
              <a:ea typeface="DFKai-SB"/>
              <a:cs typeface="DFKai-SB"/>
              <a:sym typeface="DFKai-SB"/>
            </a:endParaRPr>
          </a:p>
        </p:txBody>
      </p:sp>
      <p:graphicFrame>
        <p:nvGraphicFramePr>
          <p:cNvPr id="780" name="Google Shape;780;p92"/>
          <p:cNvGraphicFramePr/>
          <p:nvPr/>
        </p:nvGraphicFramePr>
        <p:xfrm>
          <a:off x="342576" y="3494318"/>
          <a:ext cx="8401075" cy="2554050"/>
        </p:xfrm>
        <a:graphic>
          <a:graphicData uri="http://schemas.openxmlformats.org/drawingml/2006/table">
            <a:tbl>
              <a:tblPr>
                <a:noFill/>
                <a:tableStyleId>{712D227A-0F2D-4634-850D-8BA72F5EAAA2}</a:tableStyleId>
              </a:tblPr>
              <a:tblGrid>
                <a:gridCol w="2431275">
                  <a:extLst>
                    <a:ext uri="{9D8B030D-6E8A-4147-A177-3AD203B41FA5}">
                      <a16:colId xmlns:a16="http://schemas.microsoft.com/office/drawing/2014/main" val="20000"/>
                    </a:ext>
                  </a:extLst>
                </a:gridCol>
                <a:gridCol w="2984900">
                  <a:extLst>
                    <a:ext uri="{9D8B030D-6E8A-4147-A177-3AD203B41FA5}">
                      <a16:colId xmlns:a16="http://schemas.microsoft.com/office/drawing/2014/main" val="20001"/>
                    </a:ext>
                  </a:extLst>
                </a:gridCol>
                <a:gridCol w="2984900">
                  <a:extLst>
                    <a:ext uri="{9D8B030D-6E8A-4147-A177-3AD203B41FA5}">
                      <a16:colId xmlns:a16="http://schemas.microsoft.com/office/drawing/2014/main" val="20002"/>
                    </a:ext>
                  </a:extLst>
                </a:gridCol>
              </a:tblGrid>
              <a:tr h="425675">
                <a:tc rowSpan="2">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3.</a:t>
                      </a:r>
                      <a:r>
                        <a:rPr lang="zh-TW" sz="2000" u="none" strike="noStrike" cap="none">
                          <a:solidFill>
                            <a:schemeClr val="dk1"/>
                          </a:solidFill>
                          <a:latin typeface="Calibri"/>
                          <a:ea typeface="Calibri"/>
                          <a:cs typeface="Calibri"/>
                          <a:sym typeface="Calibri"/>
                        </a:rPr>
                        <a:t>應用程式記錄檔分析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3.1</a:t>
                      </a:r>
                      <a:r>
                        <a:rPr lang="zh-TW" sz="2000" u="none" strike="noStrike" cap="none">
                          <a:solidFill>
                            <a:schemeClr val="dk1"/>
                          </a:solidFill>
                          <a:latin typeface="Calibri"/>
                          <a:ea typeface="Calibri"/>
                          <a:cs typeface="Calibri"/>
                          <a:sym typeface="Calibri"/>
                        </a:rPr>
                        <a:t>應用程式記錄啟用</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56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3.2</a:t>
                      </a:r>
                      <a:r>
                        <a:rPr lang="zh-TW" sz="2000" u="none" strike="noStrike" cap="none">
                          <a:solidFill>
                            <a:schemeClr val="dk1"/>
                          </a:solidFill>
                          <a:latin typeface="Calibri"/>
                          <a:ea typeface="Calibri"/>
                          <a:cs typeface="Calibri"/>
                          <a:sym typeface="Calibri"/>
                        </a:rPr>
                        <a:t>異常程式使用記錄</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5675">
                <a:tc rowSpan="2">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4.</a:t>
                      </a:r>
                      <a:r>
                        <a:rPr lang="zh-TW" sz="2000" u="none" strike="noStrike" cap="none">
                          <a:solidFill>
                            <a:schemeClr val="dk1"/>
                          </a:solidFill>
                          <a:latin typeface="Calibri"/>
                          <a:ea typeface="Calibri"/>
                          <a:cs typeface="Calibri"/>
                          <a:sym typeface="Calibri"/>
                        </a:rPr>
                        <a:t>安全性記錄檔分析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4.1</a:t>
                      </a:r>
                      <a:r>
                        <a:rPr lang="zh-TW" sz="2000" u="none" strike="noStrike" cap="none">
                          <a:solidFill>
                            <a:schemeClr val="dk1"/>
                          </a:solidFill>
                          <a:latin typeface="Calibri"/>
                          <a:ea typeface="Calibri"/>
                          <a:cs typeface="Calibri"/>
                          <a:sym typeface="Calibri"/>
                        </a:rPr>
                        <a:t>安全性記錄啟用</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56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4.2</a:t>
                      </a:r>
                      <a:r>
                        <a:rPr lang="zh-TW" sz="2000" u="none" strike="noStrike" cap="none">
                          <a:solidFill>
                            <a:schemeClr val="dk1"/>
                          </a:solidFill>
                          <a:latin typeface="Calibri"/>
                          <a:ea typeface="Calibri"/>
                          <a:cs typeface="Calibri"/>
                          <a:sym typeface="Calibri"/>
                        </a:rPr>
                        <a:t>異常安全性記錄</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5675">
                <a:tc rowSpan="2">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5.</a:t>
                      </a:r>
                      <a:r>
                        <a:rPr lang="zh-TW" sz="2000" u="none" strike="noStrike" cap="none">
                          <a:solidFill>
                            <a:schemeClr val="dk1"/>
                          </a:solidFill>
                          <a:latin typeface="Calibri"/>
                          <a:ea typeface="Calibri"/>
                          <a:cs typeface="Calibri"/>
                          <a:sym typeface="Calibri"/>
                        </a:rPr>
                        <a:t>系統記錄檔分析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5.1</a:t>
                      </a:r>
                      <a:r>
                        <a:rPr lang="zh-TW" sz="2000" u="none" strike="noStrike" cap="none">
                          <a:solidFill>
                            <a:schemeClr val="dk1"/>
                          </a:solidFill>
                          <a:latin typeface="Calibri"/>
                          <a:ea typeface="Calibri"/>
                          <a:cs typeface="Calibri"/>
                          <a:sym typeface="Calibri"/>
                        </a:rPr>
                        <a:t>系統記錄啟用</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256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5.2</a:t>
                      </a:r>
                      <a:r>
                        <a:rPr lang="zh-TW" sz="2000" u="none" strike="noStrike" cap="none">
                          <a:solidFill>
                            <a:schemeClr val="dk1"/>
                          </a:solidFill>
                          <a:latin typeface="Calibri"/>
                          <a:ea typeface="Calibri"/>
                          <a:cs typeface="Calibri"/>
                          <a:sym typeface="Calibri"/>
                        </a:rPr>
                        <a:t>異常系統記錄</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9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93</a:t>
            </a:fld>
            <a:endParaRPr>
              <a:solidFill>
                <a:srgbClr val="000000"/>
              </a:solidFill>
            </a:endParaRPr>
          </a:p>
        </p:txBody>
      </p:sp>
      <p:pic>
        <p:nvPicPr>
          <p:cNvPr id="787" name="Google Shape;787;p93"/>
          <p:cNvPicPr preferRelativeResize="0"/>
          <p:nvPr/>
        </p:nvPicPr>
        <p:blipFill rotWithShape="1">
          <a:blip r:embed="rId3">
            <a:alphaModFix/>
          </a:blip>
          <a:srcRect/>
          <a:stretch/>
        </p:blipFill>
        <p:spPr>
          <a:xfrm>
            <a:off x="42218" y="1058178"/>
            <a:ext cx="7905810" cy="3607026"/>
          </a:xfrm>
          <a:prstGeom prst="rect">
            <a:avLst/>
          </a:prstGeom>
          <a:noFill/>
          <a:ln>
            <a:noFill/>
          </a:ln>
        </p:spPr>
      </p:pic>
      <p:sp>
        <p:nvSpPr>
          <p:cNvPr id="788" name="Google Shape;788;p93"/>
          <p:cNvSpPr/>
          <p:nvPr/>
        </p:nvSpPr>
        <p:spPr>
          <a:xfrm>
            <a:off x="7524328" y="2348880"/>
            <a:ext cx="1482804" cy="174971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90214" y="49228"/>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應全部開啟，若沒有全開則記錄「部分啟用」</a:t>
            </a:r>
            <a:endParaRPr sz="2200">
              <a:solidFill>
                <a:srgbClr val="FFFF00"/>
              </a:solidFill>
              <a:latin typeface="DFKai-SB"/>
              <a:ea typeface="DFKai-SB"/>
              <a:cs typeface="DFKai-SB"/>
              <a:sym typeface="DFKai-SB"/>
            </a:endParaRPr>
          </a:p>
        </p:txBody>
      </p:sp>
      <p:graphicFrame>
        <p:nvGraphicFramePr>
          <p:cNvPr id="789" name="Google Shape;789;p93"/>
          <p:cNvGraphicFramePr/>
          <p:nvPr/>
        </p:nvGraphicFramePr>
        <p:xfrm>
          <a:off x="27039" y="4997781"/>
          <a:ext cx="8401075" cy="1277025"/>
        </p:xfrm>
        <a:graphic>
          <a:graphicData uri="http://schemas.openxmlformats.org/drawingml/2006/table">
            <a:tbl>
              <a:tblPr>
                <a:noFill/>
                <a:tableStyleId>{712D227A-0F2D-4634-850D-8BA72F5EAAA2}</a:tableStyleId>
              </a:tblPr>
              <a:tblGrid>
                <a:gridCol w="2765625">
                  <a:extLst>
                    <a:ext uri="{9D8B030D-6E8A-4147-A177-3AD203B41FA5}">
                      <a16:colId xmlns:a16="http://schemas.microsoft.com/office/drawing/2014/main" val="20000"/>
                    </a:ext>
                  </a:extLst>
                </a:gridCol>
                <a:gridCol w="2650550">
                  <a:extLst>
                    <a:ext uri="{9D8B030D-6E8A-4147-A177-3AD203B41FA5}">
                      <a16:colId xmlns:a16="http://schemas.microsoft.com/office/drawing/2014/main" val="20001"/>
                    </a:ext>
                  </a:extLst>
                </a:gridCol>
                <a:gridCol w="2984900">
                  <a:extLst>
                    <a:ext uri="{9D8B030D-6E8A-4147-A177-3AD203B41FA5}">
                      <a16:colId xmlns:a16="http://schemas.microsoft.com/office/drawing/2014/main" val="20002"/>
                    </a:ext>
                  </a:extLst>
                </a:gridCol>
              </a:tblGrid>
              <a:tr h="425675">
                <a:tc>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3.</a:t>
                      </a:r>
                      <a:r>
                        <a:rPr lang="zh-TW" sz="2000" u="none" strike="noStrike" cap="none">
                          <a:solidFill>
                            <a:schemeClr val="dk1"/>
                          </a:solidFill>
                          <a:latin typeface="Calibri"/>
                          <a:ea typeface="Calibri"/>
                          <a:cs typeface="Calibri"/>
                          <a:sym typeface="Calibri"/>
                        </a:rPr>
                        <a:t>應用程式記錄檔分析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3.1</a:t>
                      </a:r>
                      <a:r>
                        <a:rPr lang="zh-TW" sz="2000" u="none" strike="noStrike" cap="none">
                          <a:solidFill>
                            <a:schemeClr val="dk1"/>
                          </a:solidFill>
                          <a:latin typeface="Calibri"/>
                          <a:ea typeface="Calibri"/>
                          <a:cs typeface="Calibri"/>
                          <a:sym typeface="Calibri"/>
                        </a:rPr>
                        <a:t>應用程式記錄啟用</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已啟用</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5675">
                <a:tc>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4.</a:t>
                      </a:r>
                      <a:r>
                        <a:rPr lang="zh-TW" sz="2000" u="none" strike="noStrike" cap="none">
                          <a:solidFill>
                            <a:schemeClr val="dk1"/>
                          </a:solidFill>
                          <a:latin typeface="Calibri"/>
                          <a:ea typeface="Calibri"/>
                          <a:cs typeface="Calibri"/>
                          <a:sym typeface="Calibri"/>
                        </a:rPr>
                        <a:t>安全性記錄檔分析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4.1</a:t>
                      </a:r>
                      <a:r>
                        <a:rPr lang="zh-TW" sz="2000" u="none" strike="noStrike" cap="none">
                          <a:solidFill>
                            <a:schemeClr val="dk1"/>
                          </a:solidFill>
                          <a:latin typeface="Calibri"/>
                          <a:ea typeface="Calibri"/>
                          <a:cs typeface="Calibri"/>
                          <a:sym typeface="Calibri"/>
                        </a:rPr>
                        <a:t>安全性記錄啟用</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u="none" strike="noStrike" cap="none">
                          <a:solidFill>
                            <a:schemeClr val="dk1"/>
                          </a:solidFill>
                          <a:latin typeface="DFKai-SB"/>
                          <a:ea typeface="DFKai-SB"/>
                          <a:cs typeface="DFKai-SB"/>
                          <a:sym typeface="DFKai-SB"/>
                        </a:rPr>
                        <a:t> 已啟用</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5675">
                <a:tc>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5.</a:t>
                      </a:r>
                      <a:r>
                        <a:rPr lang="zh-TW" sz="2000" u="none" strike="noStrike" cap="none">
                          <a:solidFill>
                            <a:schemeClr val="dk1"/>
                          </a:solidFill>
                          <a:latin typeface="Calibri"/>
                          <a:ea typeface="Calibri"/>
                          <a:cs typeface="Calibri"/>
                          <a:sym typeface="Calibri"/>
                        </a:rPr>
                        <a:t>系統記錄檔分析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5.1</a:t>
                      </a:r>
                      <a:r>
                        <a:rPr lang="zh-TW" sz="2000" u="none" strike="noStrike" cap="none">
                          <a:solidFill>
                            <a:schemeClr val="dk1"/>
                          </a:solidFill>
                          <a:latin typeface="Calibri"/>
                          <a:ea typeface="Calibri"/>
                          <a:cs typeface="Calibri"/>
                          <a:sym typeface="Calibri"/>
                        </a:rPr>
                        <a:t>系統記錄啟用</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u="none" strike="noStrike" cap="none">
                          <a:solidFill>
                            <a:schemeClr val="dk1"/>
                          </a:solidFill>
                          <a:latin typeface="DFKai-SB"/>
                          <a:ea typeface="DFKai-SB"/>
                          <a:cs typeface="DFKai-SB"/>
                          <a:sym typeface="DFKai-SB"/>
                        </a:rPr>
                        <a:t> 已啟用</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7" name="Google Shape;797;p9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94</a:t>
            </a:fld>
            <a:endParaRPr>
              <a:solidFill>
                <a:srgbClr val="000000"/>
              </a:solidFill>
            </a:endParaRPr>
          </a:p>
        </p:txBody>
      </p:sp>
      <p:sp>
        <p:nvSpPr>
          <p:cNvPr id="795" name="Google Shape;795;p94"/>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異常紀錄</a:t>
            </a:r>
            <a:endParaRPr/>
          </a:p>
        </p:txBody>
      </p:sp>
      <p:sp>
        <p:nvSpPr>
          <p:cNvPr id="798" name="Google Shape;798;p94"/>
          <p:cNvSpPr txBox="1"/>
          <p:nvPr/>
        </p:nvSpPr>
        <p:spPr>
          <a:xfrm>
            <a:off x="319300" y="1010513"/>
            <a:ext cx="7557241" cy="134606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DFKai-SB"/>
              <a:buChar char="•"/>
            </a:pPr>
            <a:r>
              <a:rPr lang="zh-TW" sz="2800">
                <a:solidFill>
                  <a:schemeClr val="dk1"/>
                </a:solidFill>
                <a:latin typeface="DFKai-SB"/>
                <a:ea typeface="DFKai-SB"/>
                <a:cs typeface="DFKai-SB"/>
                <a:sym typeface="DFKai-SB"/>
              </a:rPr>
              <a:t>方法一：電腦→右鍵:管理→事件檢視器</a:t>
            </a:r>
            <a:endParaRPr sz="2800">
              <a:solidFill>
                <a:schemeClr val="dk1"/>
              </a:solidFill>
              <a:latin typeface="DFKai-SB"/>
              <a:ea typeface="DFKai-SB"/>
              <a:cs typeface="DFKai-SB"/>
              <a:sym typeface="DFKai-SB"/>
            </a:endParaRPr>
          </a:p>
          <a:p>
            <a:pPr marL="342900" marR="0" lvl="0" indent="-342900" algn="l" rtl="0">
              <a:spcBef>
                <a:spcPts val="560"/>
              </a:spcBef>
              <a:spcAft>
                <a:spcPts val="0"/>
              </a:spcAft>
              <a:buClr>
                <a:schemeClr val="dk1"/>
              </a:buClr>
              <a:buSzPts val="2800"/>
              <a:buFont typeface="DFKai-SB"/>
              <a:buChar char="•"/>
            </a:pPr>
            <a:r>
              <a:rPr lang="zh-TW" sz="2800">
                <a:solidFill>
                  <a:schemeClr val="dk1"/>
                </a:solidFill>
                <a:latin typeface="DFKai-SB"/>
                <a:ea typeface="DFKai-SB"/>
                <a:cs typeface="DFKai-SB"/>
                <a:sym typeface="DFKai-SB"/>
              </a:rPr>
              <a:t>方法二：輸入指令→eventvwr.msc</a:t>
            </a:r>
            <a:endParaRPr sz="2800">
              <a:solidFill>
                <a:schemeClr val="dk1"/>
              </a:solidFill>
              <a:latin typeface="DFKai-SB"/>
              <a:ea typeface="DFKai-SB"/>
              <a:cs typeface="DFKai-SB"/>
              <a:sym typeface="DFKai-SB"/>
            </a:endParaRPr>
          </a:p>
        </p:txBody>
      </p:sp>
      <p:grpSp>
        <p:nvGrpSpPr>
          <p:cNvPr id="799" name="Google Shape;799;p94"/>
          <p:cNvGrpSpPr/>
          <p:nvPr/>
        </p:nvGrpSpPr>
        <p:grpSpPr>
          <a:xfrm>
            <a:off x="107504" y="1988840"/>
            <a:ext cx="8475666" cy="3384376"/>
            <a:chOff x="463035" y="2503274"/>
            <a:chExt cx="11077991" cy="2881081"/>
          </a:xfrm>
        </p:grpSpPr>
        <p:grpSp>
          <p:nvGrpSpPr>
            <p:cNvPr id="800" name="Google Shape;800;p94"/>
            <p:cNvGrpSpPr/>
            <p:nvPr/>
          </p:nvGrpSpPr>
          <p:grpSpPr>
            <a:xfrm>
              <a:off x="463035" y="2503274"/>
              <a:ext cx="11037283" cy="2881081"/>
              <a:chOff x="463035" y="2503274"/>
              <a:chExt cx="11037283" cy="2881081"/>
            </a:xfrm>
          </p:grpSpPr>
          <p:sp>
            <p:nvSpPr>
              <p:cNvPr id="801" name="Google Shape;801;p94"/>
              <p:cNvSpPr/>
              <p:nvPr/>
            </p:nvSpPr>
            <p:spPr>
              <a:xfrm>
                <a:off x="463035" y="4402499"/>
                <a:ext cx="1427888" cy="6796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72844" y="-18054"/>
                    </a:moveTo>
                    <a:lnTo>
                      <a:pt x="140327" y="-98893"/>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種類</a:t>
                </a:r>
                <a:endParaRPr sz="2200">
                  <a:solidFill>
                    <a:schemeClr val="lt1"/>
                  </a:solidFill>
                  <a:latin typeface="DFKai-SB"/>
                  <a:ea typeface="DFKai-SB"/>
                  <a:cs typeface="DFKai-SB"/>
                  <a:sym typeface="DFKai-SB"/>
                </a:endParaRPr>
              </a:p>
            </p:txBody>
          </p:sp>
          <p:grpSp>
            <p:nvGrpSpPr>
              <p:cNvPr id="802" name="Google Shape;802;p94"/>
              <p:cNvGrpSpPr/>
              <p:nvPr/>
            </p:nvGrpSpPr>
            <p:grpSpPr>
              <a:xfrm>
                <a:off x="2017983" y="2503274"/>
                <a:ext cx="9482335" cy="2881081"/>
                <a:chOff x="2017983" y="2503274"/>
                <a:chExt cx="9482335" cy="2881081"/>
              </a:xfrm>
            </p:grpSpPr>
            <p:sp>
              <p:nvSpPr>
                <p:cNvPr id="803" name="Google Shape;803;p94"/>
                <p:cNvSpPr/>
                <p:nvPr/>
              </p:nvSpPr>
              <p:spPr>
                <a:xfrm>
                  <a:off x="9984897" y="3022585"/>
                  <a:ext cx="1515421" cy="6796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612" y="70726"/>
                      </a:moveTo>
                      <a:lnTo>
                        <a:pt x="-108632" y="77442"/>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詳細資料</a:t>
                  </a:r>
                  <a:endParaRPr sz="2200">
                    <a:solidFill>
                      <a:schemeClr val="lt1"/>
                    </a:solidFill>
                    <a:latin typeface="DFKai-SB"/>
                    <a:ea typeface="DFKai-SB"/>
                    <a:cs typeface="DFKai-SB"/>
                    <a:sym typeface="DFKai-SB"/>
                  </a:endParaRPr>
                </a:p>
              </p:txBody>
            </p:sp>
            <p:grpSp>
              <p:nvGrpSpPr>
                <p:cNvPr id="804" name="Google Shape;804;p94"/>
                <p:cNvGrpSpPr/>
                <p:nvPr/>
              </p:nvGrpSpPr>
              <p:grpSpPr>
                <a:xfrm>
                  <a:off x="2017983" y="2503274"/>
                  <a:ext cx="7646279" cy="2881081"/>
                  <a:chOff x="2017983" y="2503274"/>
                  <a:chExt cx="7646279" cy="2881081"/>
                </a:xfrm>
              </p:grpSpPr>
              <p:pic>
                <p:nvPicPr>
                  <p:cNvPr id="805" name="Google Shape;805;p94"/>
                  <p:cNvPicPr preferRelativeResize="0"/>
                  <p:nvPr/>
                </p:nvPicPr>
                <p:blipFill rotWithShape="1">
                  <a:blip r:embed="rId3">
                    <a:alphaModFix/>
                  </a:blip>
                  <a:srcRect b="32982"/>
                  <a:stretch/>
                </p:blipFill>
                <p:spPr>
                  <a:xfrm>
                    <a:off x="2017983" y="2503274"/>
                    <a:ext cx="7646279" cy="2881081"/>
                  </a:xfrm>
                  <a:prstGeom prst="rect">
                    <a:avLst/>
                  </a:prstGeom>
                  <a:noFill/>
                  <a:ln>
                    <a:noFill/>
                  </a:ln>
                </p:spPr>
              </p:pic>
              <p:sp>
                <p:nvSpPr>
                  <p:cNvPr id="806" name="Google Shape;806;p94"/>
                  <p:cNvSpPr/>
                  <p:nvPr/>
                </p:nvSpPr>
                <p:spPr>
                  <a:xfrm>
                    <a:off x="2324099" y="3515575"/>
                    <a:ext cx="693549" cy="56149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07" name="Google Shape;807;p94"/>
                  <p:cNvSpPr/>
                  <p:nvPr/>
                </p:nvSpPr>
                <p:spPr>
                  <a:xfrm>
                    <a:off x="3060699" y="3087299"/>
                    <a:ext cx="5461001" cy="104020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08" name="Google Shape;808;p94"/>
                  <p:cNvSpPr/>
                  <p:nvPr/>
                </p:nvSpPr>
                <p:spPr>
                  <a:xfrm>
                    <a:off x="3213100" y="4443708"/>
                    <a:ext cx="5029200" cy="586577"/>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grpSp>
        <p:sp>
          <p:nvSpPr>
            <p:cNvPr id="809" name="Google Shape;809;p94"/>
            <p:cNvSpPr/>
            <p:nvPr/>
          </p:nvSpPr>
          <p:spPr>
            <a:xfrm>
              <a:off x="9984898" y="4303950"/>
              <a:ext cx="1556128" cy="87020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388" y="71105"/>
                  </a:moveTo>
                  <a:lnTo>
                    <a:pt x="-131557" y="47550"/>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事件</a:t>
              </a:r>
              <a:br>
                <a:rPr lang="zh-TW" sz="2200">
                  <a:solidFill>
                    <a:schemeClr val="lt1"/>
                  </a:solidFill>
                  <a:latin typeface="DFKai-SB"/>
                  <a:ea typeface="DFKai-SB"/>
                  <a:cs typeface="DFKai-SB"/>
                  <a:sym typeface="DFKai-SB"/>
                </a:rPr>
              </a:br>
              <a:r>
                <a:rPr lang="zh-TW" sz="2200">
                  <a:solidFill>
                    <a:schemeClr val="lt1"/>
                  </a:solidFill>
                  <a:latin typeface="DFKai-SB"/>
                  <a:ea typeface="DFKai-SB"/>
                  <a:cs typeface="DFKai-SB"/>
                  <a:sym typeface="DFKai-SB"/>
                </a:rPr>
                <a:t>產生的原因</a:t>
              </a:r>
              <a:endParaRPr sz="2200">
                <a:solidFill>
                  <a:schemeClr val="lt1"/>
                </a:solidFill>
                <a:latin typeface="DFKai-SB"/>
                <a:ea typeface="DFKai-SB"/>
                <a:cs typeface="DFKai-SB"/>
                <a:sym typeface="DFKai-SB"/>
              </a:endParaRPr>
            </a:p>
          </p:txBody>
        </p:sp>
      </p:grpSp>
      <p:graphicFrame>
        <p:nvGraphicFramePr>
          <p:cNvPr id="810" name="Google Shape;810;p94"/>
          <p:cNvGraphicFramePr/>
          <p:nvPr/>
        </p:nvGraphicFramePr>
        <p:xfrm>
          <a:off x="299820" y="5347993"/>
          <a:ext cx="8401075" cy="1277025"/>
        </p:xfrm>
        <a:graphic>
          <a:graphicData uri="http://schemas.openxmlformats.org/drawingml/2006/table">
            <a:tbl>
              <a:tblPr>
                <a:noFill/>
                <a:tableStyleId>{712D227A-0F2D-4634-850D-8BA72F5EAAA2}</a:tableStyleId>
              </a:tblPr>
              <a:tblGrid>
                <a:gridCol w="2683400">
                  <a:extLst>
                    <a:ext uri="{9D8B030D-6E8A-4147-A177-3AD203B41FA5}">
                      <a16:colId xmlns:a16="http://schemas.microsoft.com/office/drawing/2014/main" val="20000"/>
                    </a:ext>
                  </a:extLst>
                </a:gridCol>
                <a:gridCol w="2732775">
                  <a:extLst>
                    <a:ext uri="{9D8B030D-6E8A-4147-A177-3AD203B41FA5}">
                      <a16:colId xmlns:a16="http://schemas.microsoft.com/office/drawing/2014/main" val="20001"/>
                    </a:ext>
                  </a:extLst>
                </a:gridCol>
                <a:gridCol w="2984900">
                  <a:extLst>
                    <a:ext uri="{9D8B030D-6E8A-4147-A177-3AD203B41FA5}">
                      <a16:colId xmlns:a16="http://schemas.microsoft.com/office/drawing/2014/main" val="20002"/>
                    </a:ext>
                  </a:extLst>
                </a:gridCol>
              </a:tblGrid>
              <a:tr h="425675">
                <a:tc>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3.</a:t>
                      </a:r>
                      <a:r>
                        <a:rPr lang="zh-TW" sz="2000" u="none" strike="noStrike" cap="none">
                          <a:solidFill>
                            <a:schemeClr val="dk1"/>
                          </a:solidFill>
                          <a:latin typeface="Calibri"/>
                          <a:ea typeface="Calibri"/>
                          <a:cs typeface="Calibri"/>
                          <a:sym typeface="Calibri"/>
                        </a:rPr>
                        <a:t>應用程式記錄檔分析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3.2</a:t>
                      </a:r>
                      <a:r>
                        <a:rPr lang="zh-TW" sz="2000" u="none" strike="noStrike" cap="none">
                          <a:solidFill>
                            <a:schemeClr val="dk1"/>
                          </a:solidFill>
                          <a:latin typeface="Calibri"/>
                          <a:ea typeface="Calibri"/>
                          <a:cs typeface="Calibri"/>
                          <a:sym typeface="Calibri"/>
                        </a:rPr>
                        <a:t>異常程式使用記錄</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 無異常</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5675">
                <a:tc>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4.</a:t>
                      </a:r>
                      <a:r>
                        <a:rPr lang="zh-TW" sz="2000" u="none" strike="noStrike" cap="none">
                          <a:solidFill>
                            <a:schemeClr val="dk1"/>
                          </a:solidFill>
                          <a:latin typeface="Calibri"/>
                          <a:ea typeface="Calibri"/>
                          <a:cs typeface="Calibri"/>
                          <a:sym typeface="Calibri"/>
                        </a:rPr>
                        <a:t>安全性記錄檔分析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4.2</a:t>
                      </a:r>
                      <a:r>
                        <a:rPr lang="zh-TW" sz="2000" u="none" strike="noStrike" cap="none">
                          <a:solidFill>
                            <a:schemeClr val="dk1"/>
                          </a:solidFill>
                          <a:latin typeface="Calibri"/>
                          <a:ea typeface="Calibri"/>
                          <a:cs typeface="Calibri"/>
                          <a:sym typeface="Calibri"/>
                        </a:rPr>
                        <a:t>異常安全性記錄</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u="none" strike="noStrike" cap="none">
                          <a:solidFill>
                            <a:schemeClr val="dk1"/>
                          </a:solidFill>
                          <a:latin typeface="DFKai-SB"/>
                          <a:ea typeface="DFKai-SB"/>
                          <a:cs typeface="DFKai-SB"/>
                          <a:sym typeface="DFKai-SB"/>
                        </a:rPr>
                        <a:t> 無異常</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5675">
                <a:tc>
                  <a:txBody>
                    <a:bodyPr/>
                    <a:lstStyle/>
                    <a:p>
                      <a:pPr marL="177800" marR="0" lvl="0" indent="-177800" algn="l" rtl="0">
                        <a:lnSpc>
                          <a:spcPct val="100000"/>
                        </a:lnSpc>
                        <a:spcBef>
                          <a:spcPts val="0"/>
                        </a:spcBef>
                        <a:spcAft>
                          <a:spcPts val="0"/>
                        </a:spcAft>
                        <a:buNone/>
                      </a:pPr>
                      <a:r>
                        <a:rPr lang="zh-TW" sz="2000" u="none" strike="noStrike" cap="none">
                          <a:solidFill>
                            <a:schemeClr val="dk1"/>
                          </a:solidFill>
                          <a:latin typeface="DFKai-SB"/>
                          <a:ea typeface="DFKai-SB"/>
                          <a:cs typeface="DFKai-SB"/>
                          <a:sym typeface="DFKai-SB"/>
                        </a:rPr>
                        <a:t>5.</a:t>
                      </a:r>
                      <a:r>
                        <a:rPr lang="zh-TW" sz="2000" u="none" strike="noStrike" cap="none">
                          <a:solidFill>
                            <a:schemeClr val="dk1"/>
                          </a:solidFill>
                          <a:latin typeface="Calibri"/>
                          <a:ea typeface="Calibri"/>
                          <a:cs typeface="Calibri"/>
                          <a:sym typeface="Calibri"/>
                        </a:rPr>
                        <a:t>系統記錄檔分析</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u="none" strike="noStrike" cap="none">
                          <a:solidFill>
                            <a:schemeClr val="dk1"/>
                          </a:solidFill>
                          <a:latin typeface="DFKai-SB"/>
                          <a:ea typeface="DFKai-SB"/>
                          <a:cs typeface="DFKai-SB"/>
                          <a:sym typeface="DFKai-SB"/>
                        </a:rPr>
                        <a:t>5.2</a:t>
                      </a:r>
                      <a:r>
                        <a:rPr lang="zh-TW" sz="2000" u="none" strike="noStrike" cap="none">
                          <a:solidFill>
                            <a:schemeClr val="dk1"/>
                          </a:solidFill>
                          <a:latin typeface="Calibri"/>
                          <a:ea typeface="Calibri"/>
                          <a:cs typeface="Calibri"/>
                          <a:sym typeface="Calibri"/>
                        </a:rPr>
                        <a:t>異常系統記錄</a:t>
                      </a:r>
                      <a:endParaRPr sz="2000" u="none" strike="noStrike" cap="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DFKai-SB"/>
                        <a:buNone/>
                      </a:pPr>
                      <a:r>
                        <a:rPr lang="zh-TW" sz="2000" u="none" strike="noStrike" cap="none">
                          <a:solidFill>
                            <a:schemeClr val="dk1"/>
                          </a:solidFill>
                          <a:latin typeface="DFKai-SB"/>
                          <a:ea typeface="DFKai-SB"/>
                          <a:cs typeface="DFKai-SB"/>
                          <a:sym typeface="DFKai-SB"/>
                        </a:rPr>
                        <a:t> 無異常 </a:t>
                      </a:r>
                      <a:endParaRPr sz="2000" u="none" strike="noStrike" cap="none">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95"/>
          <p:cNvSpPr txBox="1">
            <a:spLocks noGrp="1"/>
          </p:cNvSpPr>
          <p:nvPr>
            <p:ph type="title"/>
          </p:nvPr>
        </p:nvSpPr>
        <p:spPr>
          <a:xfrm>
            <a:off x="457200" y="-2738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817" name="Google Shape;817;p9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60000" lvl="0" indent="-360000" algn="just" rtl="0">
              <a:spcBef>
                <a:spcPts val="0"/>
              </a:spcBef>
              <a:spcAft>
                <a:spcPts val="0"/>
              </a:spcAft>
              <a:buClr>
                <a:schemeClr val="dk1"/>
              </a:buClr>
              <a:buSzPts val="3200"/>
              <a:buFont typeface="Arial"/>
              <a:buChar char="•"/>
            </a:pPr>
            <a:r>
              <a:rPr lang="zh-TW">
                <a:latin typeface="DFKai-SB"/>
                <a:ea typeface="DFKai-SB"/>
                <a:cs typeface="DFKai-SB"/>
                <a:sym typeface="DFKai-SB"/>
              </a:rPr>
              <a:t>事件識別碼</a:t>
            </a:r>
            <a:endParaRPr>
              <a:latin typeface="DFKai-SB"/>
              <a:ea typeface="DFKai-SB"/>
              <a:cs typeface="DFKai-SB"/>
              <a:sym typeface="DFKai-SB"/>
            </a:endParaRPr>
          </a:p>
          <a:p>
            <a:pPr marL="360000" lvl="0" indent="-156800" algn="just" rtl="0">
              <a:spcBef>
                <a:spcPts val="640"/>
              </a:spcBef>
              <a:spcAft>
                <a:spcPts val="0"/>
              </a:spcAft>
              <a:buClr>
                <a:schemeClr val="dk1"/>
              </a:buClr>
              <a:buSzPts val="3200"/>
              <a:buFont typeface="Arial"/>
              <a:buNone/>
            </a:pPr>
            <a:endParaRPr/>
          </a:p>
        </p:txBody>
      </p:sp>
      <p:sp>
        <p:nvSpPr>
          <p:cNvPr id="818" name="Google Shape;818;p9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95</a:t>
            </a:fld>
            <a:endParaRPr>
              <a:solidFill>
                <a:srgbClr val="000000"/>
              </a:solidFill>
            </a:endParaRPr>
          </a:p>
        </p:txBody>
      </p:sp>
      <p:graphicFrame>
        <p:nvGraphicFramePr>
          <p:cNvPr id="819" name="Google Shape;819;p95"/>
          <p:cNvGraphicFramePr/>
          <p:nvPr/>
        </p:nvGraphicFramePr>
        <p:xfrm>
          <a:off x="457200" y="2252756"/>
          <a:ext cx="8545025" cy="4016125"/>
        </p:xfrm>
        <a:graphic>
          <a:graphicData uri="http://schemas.openxmlformats.org/drawingml/2006/table">
            <a:tbl>
              <a:tblPr firstRow="1" bandRow="1">
                <a:noFill/>
                <a:tableStyleId>{34E35C60-682D-466F-873E-8FFDD1E15FDD}</a:tableStyleId>
              </a:tblPr>
              <a:tblGrid>
                <a:gridCol w="3057725">
                  <a:extLst>
                    <a:ext uri="{9D8B030D-6E8A-4147-A177-3AD203B41FA5}">
                      <a16:colId xmlns:a16="http://schemas.microsoft.com/office/drawing/2014/main" val="20000"/>
                    </a:ext>
                  </a:extLst>
                </a:gridCol>
                <a:gridCol w="5487300">
                  <a:extLst>
                    <a:ext uri="{9D8B030D-6E8A-4147-A177-3AD203B41FA5}">
                      <a16:colId xmlns:a16="http://schemas.microsoft.com/office/drawing/2014/main" val="20001"/>
                    </a:ext>
                  </a:extLst>
                </a:gridCol>
              </a:tblGrid>
              <a:tr h="572425">
                <a:tc>
                  <a:txBody>
                    <a:bodyPr/>
                    <a:lstStyle/>
                    <a:p>
                      <a:pPr marL="0" marR="0" lvl="0" indent="0" algn="l" rtl="0">
                        <a:spcBef>
                          <a:spcPts val="0"/>
                        </a:spcBef>
                        <a:spcAft>
                          <a:spcPts val="0"/>
                        </a:spcAft>
                        <a:buNone/>
                      </a:pPr>
                      <a:r>
                        <a:rPr lang="zh-TW" sz="2800" u="none" strike="noStrike" cap="none">
                          <a:solidFill>
                            <a:schemeClr val="dk1"/>
                          </a:solidFill>
                          <a:latin typeface="DFKai-SB"/>
                          <a:ea typeface="DFKai-SB"/>
                          <a:cs typeface="DFKai-SB"/>
                          <a:sym typeface="DFKai-SB"/>
                        </a:rPr>
                        <a:t>識別碼</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0C0"/>
                    </a:solidFill>
                  </a:tcPr>
                </a:tc>
                <a:tc>
                  <a:txBody>
                    <a:bodyPr/>
                    <a:lstStyle/>
                    <a:p>
                      <a:pPr marL="0" marR="0" lvl="0" indent="0" algn="l" rtl="0">
                        <a:spcBef>
                          <a:spcPts val="0"/>
                        </a:spcBef>
                        <a:spcAft>
                          <a:spcPts val="0"/>
                        </a:spcAft>
                        <a:buNone/>
                      </a:pPr>
                      <a:r>
                        <a:rPr lang="zh-TW" sz="2800">
                          <a:solidFill>
                            <a:schemeClr val="dk1"/>
                          </a:solidFill>
                          <a:latin typeface="DFKai-SB"/>
                          <a:ea typeface="DFKai-SB"/>
                          <a:cs typeface="DFKai-SB"/>
                          <a:sym typeface="DFKai-SB"/>
                        </a:rPr>
                        <a:t>描述</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519450">
                <a:tc>
                  <a:txBody>
                    <a:bodyPr/>
                    <a:lstStyle/>
                    <a:p>
                      <a:pPr marL="0" marR="0" lvl="0" indent="0" algn="ctr" rtl="0">
                        <a:spcBef>
                          <a:spcPts val="0"/>
                        </a:spcBef>
                        <a:spcAft>
                          <a:spcPts val="0"/>
                        </a:spcAft>
                        <a:buNone/>
                      </a:pPr>
                      <a:r>
                        <a:rPr lang="zh-TW" sz="2300">
                          <a:solidFill>
                            <a:schemeClr val="dk1"/>
                          </a:solidFill>
                          <a:latin typeface="DFKai-SB"/>
                          <a:ea typeface="DFKai-SB"/>
                          <a:cs typeface="DFKai-SB"/>
                          <a:sym typeface="DFKai-SB"/>
                        </a:rPr>
                        <a:t>4625</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zh-TW" sz="2300">
                          <a:solidFill>
                            <a:schemeClr val="dk1"/>
                          </a:solidFill>
                          <a:latin typeface="DFKai-SB"/>
                          <a:ea typeface="DFKai-SB"/>
                          <a:cs typeface="DFKai-SB"/>
                          <a:sym typeface="DFKai-SB"/>
                        </a:rPr>
                        <a:t>嘗試登入失敗</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19450">
                <a:tc>
                  <a:txBody>
                    <a:bodyPr/>
                    <a:lstStyle/>
                    <a:p>
                      <a:pPr marL="0" marR="0" lvl="0" indent="0" algn="ctr" rtl="0">
                        <a:spcBef>
                          <a:spcPts val="0"/>
                        </a:spcBef>
                        <a:spcAft>
                          <a:spcPts val="0"/>
                        </a:spcAft>
                        <a:buNone/>
                      </a:pPr>
                      <a:r>
                        <a:rPr lang="zh-TW" sz="2300">
                          <a:solidFill>
                            <a:schemeClr val="dk1"/>
                          </a:solidFill>
                          <a:latin typeface="DFKai-SB"/>
                          <a:ea typeface="DFKai-SB"/>
                          <a:cs typeface="DFKai-SB"/>
                          <a:sym typeface="DFKai-SB"/>
                        </a:rPr>
                        <a:t>4672</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zh-TW" sz="2300">
                          <a:solidFill>
                            <a:schemeClr val="dk1"/>
                          </a:solidFill>
                          <a:latin typeface="DFKai-SB"/>
                          <a:ea typeface="DFKai-SB"/>
                          <a:cs typeface="DFKai-SB"/>
                          <a:sym typeface="DFKai-SB"/>
                        </a:rPr>
                        <a:t>特殊權限指派給新的登入</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1800">
                <a:tc>
                  <a:txBody>
                    <a:bodyPr/>
                    <a:lstStyle/>
                    <a:p>
                      <a:pPr marL="0" marR="0" lvl="0" indent="0" algn="ctr" rtl="0">
                        <a:spcBef>
                          <a:spcPts val="0"/>
                        </a:spcBef>
                        <a:spcAft>
                          <a:spcPts val="0"/>
                        </a:spcAft>
                        <a:buNone/>
                      </a:pPr>
                      <a:r>
                        <a:rPr lang="zh-TW" sz="2300">
                          <a:solidFill>
                            <a:schemeClr val="dk1"/>
                          </a:solidFill>
                          <a:latin typeface="DFKai-SB"/>
                          <a:ea typeface="DFKai-SB"/>
                          <a:cs typeface="DFKai-SB"/>
                          <a:sym typeface="DFKai-SB"/>
                        </a:rPr>
                        <a:t>4720 4722 4723 4724 4725 4726 4738 4740</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zh-TW" sz="2300">
                          <a:solidFill>
                            <a:schemeClr val="dk1"/>
                          </a:solidFill>
                          <a:latin typeface="DFKai-SB"/>
                          <a:ea typeface="DFKai-SB"/>
                          <a:cs typeface="DFKai-SB"/>
                          <a:sym typeface="DFKai-SB"/>
                        </a:rPr>
                        <a:t>使用者帳號的改變，EX:使用者帳號建立，刪除，改變密碼</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21000">
                <a:tc>
                  <a:txBody>
                    <a:bodyPr/>
                    <a:lstStyle/>
                    <a:p>
                      <a:pPr marL="0" marR="0" lvl="0" indent="0" algn="ctr" rtl="0">
                        <a:spcBef>
                          <a:spcPts val="0"/>
                        </a:spcBef>
                        <a:spcAft>
                          <a:spcPts val="0"/>
                        </a:spcAft>
                        <a:buNone/>
                      </a:pPr>
                      <a:r>
                        <a:rPr lang="zh-TW" sz="2300">
                          <a:solidFill>
                            <a:schemeClr val="dk1"/>
                          </a:solidFill>
                          <a:latin typeface="DFKai-SB"/>
                          <a:ea typeface="DFKai-SB"/>
                          <a:cs typeface="DFKai-SB"/>
                          <a:sym typeface="DFKai-SB"/>
                        </a:rPr>
                        <a:t>5140</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zh-TW" sz="2300">
                          <a:solidFill>
                            <a:schemeClr val="dk1"/>
                          </a:solidFill>
                          <a:latin typeface="DFKai-SB"/>
                          <a:ea typeface="DFKai-SB"/>
                          <a:cs typeface="DFKai-SB"/>
                          <a:sym typeface="DFKai-SB"/>
                        </a:rPr>
                        <a:t>存取網路共用物件</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21000">
                <a:tc>
                  <a:txBody>
                    <a:bodyPr/>
                    <a:lstStyle/>
                    <a:p>
                      <a:pPr marL="0" marR="0" lvl="0" indent="0" algn="ctr" rtl="0">
                        <a:spcBef>
                          <a:spcPts val="0"/>
                        </a:spcBef>
                        <a:spcAft>
                          <a:spcPts val="0"/>
                        </a:spcAft>
                        <a:buNone/>
                      </a:pPr>
                      <a:r>
                        <a:rPr lang="zh-TW" sz="2300">
                          <a:solidFill>
                            <a:schemeClr val="dk1"/>
                          </a:solidFill>
                          <a:latin typeface="DFKai-SB"/>
                          <a:ea typeface="DFKai-SB"/>
                          <a:cs typeface="DFKai-SB"/>
                          <a:sym typeface="DFKai-SB"/>
                        </a:rPr>
                        <a:t>5145</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zh-TW" sz="2300">
                          <a:solidFill>
                            <a:schemeClr val="dk1"/>
                          </a:solidFill>
                          <a:latin typeface="DFKai-SB"/>
                          <a:ea typeface="DFKai-SB"/>
                          <a:cs typeface="DFKai-SB"/>
                          <a:sym typeface="DFKai-SB"/>
                        </a:rPr>
                        <a:t>開啟分享資料夾</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21000">
                <a:tc>
                  <a:txBody>
                    <a:bodyPr/>
                    <a:lstStyle/>
                    <a:p>
                      <a:pPr marL="0" marR="0" lvl="0" indent="0" algn="ctr" rtl="0">
                        <a:spcBef>
                          <a:spcPts val="0"/>
                        </a:spcBef>
                        <a:spcAft>
                          <a:spcPts val="0"/>
                        </a:spcAft>
                        <a:buNone/>
                      </a:pPr>
                      <a:r>
                        <a:rPr lang="zh-TW" sz="2300">
                          <a:solidFill>
                            <a:schemeClr val="dk1"/>
                          </a:solidFill>
                          <a:latin typeface="DFKai-SB"/>
                          <a:ea typeface="DFKai-SB"/>
                          <a:cs typeface="DFKai-SB"/>
                          <a:sym typeface="DFKai-SB"/>
                        </a:rPr>
                        <a:t>5712</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zh-TW" sz="2300">
                          <a:solidFill>
                            <a:schemeClr val="dk1"/>
                          </a:solidFill>
                          <a:latin typeface="DFKai-SB"/>
                          <a:ea typeface="DFKai-SB"/>
                          <a:cs typeface="DFKai-SB"/>
                          <a:sym typeface="DFKai-SB"/>
                        </a:rPr>
                        <a:t>嘗試使用遠端程序呼叫(RPC)</a:t>
                      </a:r>
                      <a:endParaRPr sz="2300">
                        <a:solidFill>
                          <a:schemeClr val="dk1"/>
                        </a:solidFill>
                        <a:latin typeface="DFKai-SB"/>
                        <a:ea typeface="DFKai-SB"/>
                        <a:cs typeface="DFKai-SB"/>
                        <a:sym typeface="DFKai-SB"/>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7" name="Google Shape;827;p9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96</a:t>
            </a:fld>
            <a:endParaRPr>
              <a:solidFill>
                <a:srgbClr val="000000"/>
              </a:solidFill>
            </a:endParaRPr>
          </a:p>
        </p:txBody>
      </p:sp>
      <p:sp>
        <p:nvSpPr>
          <p:cNvPr id="825" name="Google Shape;825;p96"/>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密碼強度確認</a:t>
            </a:r>
            <a:endParaRPr dirty="0">
              <a:latin typeface="標楷體" panose="03000509000000000000" pitchFamily="65" charset="-120"/>
              <a:ea typeface="標楷體" panose="03000509000000000000" pitchFamily="65" charset="-120"/>
            </a:endParaRPr>
          </a:p>
        </p:txBody>
      </p:sp>
      <p:sp>
        <p:nvSpPr>
          <p:cNvPr id="828" name="Google Shape;828;p96"/>
          <p:cNvSpPr txBox="1"/>
          <p:nvPr/>
        </p:nvSpPr>
        <p:spPr>
          <a:xfrm>
            <a:off x="179512" y="1160520"/>
            <a:ext cx="9212695" cy="1484586"/>
          </a:xfrm>
          <a:prstGeom prst="rect">
            <a:avLst/>
          </a:prstGeom>
          <a:noFill/>
          <a:ln>
            <a:noFill/>
          </a:ln>
        </p:spPr>
        <p:txBody>
          <a:bodyPr spcFirstLastPara="1" wrap="square" lIns="91425" tIns="45700" rIns="91425" bIns="45700" anchor="t" anchorCtr="0">
            <a:norm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dirty="0">
                <a:solidFill>
                  <a:schemeClr val="dk1"/>
                </a:solidFill>
                <a:latin typeface="DFKai-SB"/>
                <a:ea typeface="DFKai-SB"/>
                <a:cs typeface="DFKai-SB"/>
                <a:sym typeface="DFKai-SB"/>
              </a:rPr>
              <a:t>方法一：控制台→系統管理工具→本機安全性原則</a:t>
            </a:r>
            <a:endParaRPr sz="3000" dirty="0">
              <a:solidFill>
                <a:schemeClr val="dk1"/>
              </a:solidFill>
              <a:latin typeface="DFKai-SB"/>
              <a:ea typeface="DFKai-SB"/>
              <a:cs typeface="DFKai-SB"/>
              <a:sym typeface="DFKai-SB"/>
            </a:endParaRPr>
          </a:p>
          <a:p>
            <a:pPr marL="228600" marR="0" lvl="0" indent="-238125" algn="l" rtl="0">
              <a:lnSpc>
                <a:spcPct val="120000"/>
              </a:lnSpc>
              <a:spcBef>
                <a:spcPts val="1000"/>
              </a:spcBef>
              <a:spcAft>
                <a:spcPts val="0"/>
              </a:spcAft>
              <a:buClr>
                <a:schemeClr val="dk1"/>
              </a:buClr>
              <a:buSzPts val="3750"/>
              <a:buFont typeface="Arial"/>
              <a:buChar char="•"/>
            </a:pPr>
            <a:r>
              <a:rPr lang="zh-TW" sz="3000" dirty="0">
                <a:solidFill>
                  <a:schemeClr val="dk1"/>
                </a:solidFill>
                <a:latin typeface="DFKai-SB"/>
                <a:ea typeface="DFKai-SB"/>
                <a:cs typeface="DFKai-SB"/>
                <a:sym typeface="DFKai-SB"/>
              </a:rPr>
              <a:t>方法二：輸入指令→secpol.msc</a:t>
            </a:r>
            <a:endParaRPr sz="3000" dirty="0">
              <a:solidFill>
                <a:schemeClr val="dk1"/>
              </a:solidFill>
              <a:latin typeface="DFKai-SB"/>
              <a:ea typeface="DFKai-SB"/>
              <a:cs typeface="DFKai-SB"/>
              <a:sym typeface="DFKai-SB"/>
            </a:endParaRPr>
          </a:p>
        </p:txBody>
      </p:sp>
      <p:grpSp>
        <p:nvGrpSpPr>
          <p:cNvPr id="829" name="Google Shape;829;p96"/>
          <p:cNvGrpSpPr/>
          <p:nvPr/>
        </p:nvGrpSpPr>
        <p:grpSpPr>
          <a:xfrm>
            <a:off x="395536" y="2420888"/>
            <a:ext cx="8564337" cy="3024336"/>
            <a:chOff x="1446830" y="2777128"/>
            <a:chExt cx="10425750" cy="2670775"/>
          </a:xfrm>
        </p:grpSpPr>
        <p:pic>
          <p:nvPicPr>
            <p:cNvPr id="830" name="Google Shape;830;p96"/>
            <p:cNvPicPr preferRelativeResize="0"/>
            <p:nvPr/>
          </p:nvPicPr>
          <p:blipFill rotWithShape="1">
            <a:blip r:embed="rId3">
              <a:alphaModFix/>
            </a:blip>
            <a:srcRect b="57130"/>
            <a:stretch/>
          </p:blipFill>
          <p:spPr>
            <a:xfrm>
              <a:off x="1446830" y="2777128"/>
              <a:ext cx="8713237" cy="2670775"/>
            </a:xfrm>
            <a:prstGeom prst="rect">
              <a:avLst/>
            </a:prstGeom>
            <a:noFill/>
            <a:ln>
              <a:noFill/>
            </a:ln>
          </p:spPr>
        </p:pic>
        <p:sp>
          <p:nvSpPr>
            <p:cNvPr id="831" name="Google Shape;831;p96"/>
            <p:cNvSpPr/>
            <p:nvPr/>
          </p:nvSpPr>
          <p:spPr>
            <a:xfrm>
              <a:off x="10379666" y="2826538"/>
              <a:ext cx="1492914" cy="25883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042" y="59717"/>
                  </a:moveTo>
                  <a:lnTo>
                    <a:pt x="-108353" y="109332"/>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密碼複雜度戰情等級須達12字元，一般行政電腦為8字元以上</a:t>
              </a:r>
              <a:endParaRPr sz="2200">
                <a:solidFill>
                  <a:schemeClr val="lt1"/>
                </a:solidFill>
                <a:latin typeface="DFKai-SB"/>
                <a:ea typeface="DFKai-SB"/>
                <a:cs typeface="DFKai-SB"/>
                <a:sym typeface="DFKai-SB"/>
              </a:endParaRPr>
            </a:p>
          </p:txBody>
        </p:sp>
        <p:sp>
          <p:nvSpPr>
            <p:cNvPr id="832" name="Google Shape;832;p96"/>
            <p:cNvSpPr/>
            <p:nvPr/>
          </p:nvSpPr>
          <p:spPr>
            <a:xfrm>
              <a:off x="4213774" y="5012939"/>
              <a:ext cx="4949370" cy="27577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aphicFrame>
        <p:nvGraphicFramePr>
          <p:cNvPr id="833" name="Google Shape;833;p96"/>
          <p:cNvGraphicFramePr/>
          <p:nvPr/>
        </p:nvGraphicFramePr>
        <p:xfrm>
          <a:off x="672402" y="5651322"/>
          <a:ext cx="8227975" cy="885550"/>
        </p:xfrm>
        <a:graphic>
          <a:graphicData uri="http://schemas.openxmlformats.org/drawingml/2006/table">
            <a:tbl>
              <a:tblPr>
                <a:noFill/>
                <a:tableStyleId>{712D227A-0F2D-4634-850D-8BA72F5EAAA2}</a:tableStyleId>
              </a:tblPr>
              <a:tblGrid>
                <a:gridCol w="2381175">
                  <a:extLst>
                    <a:ext uri="{9D8B030D-6E8A-4147-A177-3AD203B41FA5}">
                      <a16:colId xmlns:a16="http://schemas.microsoft.com/office/drawing/2014/main" val="20000"/>
                    </a:ext>
                  </a:extLst>
                </a:gridCol>
                <a:gridCol w="2923400">
                  <a:extLst>
                    <a:ext uri="{9D8B030D-6E8A-4147-A177-3AD203B41FA5}">
                      <a16:colId xmlns:a16="http://schemas.microsoft.com/office/drawing/2014/main" val="20001"/>
                    </a:ext>
                  </a:extLst>
                </a:gridCol>
                <a:gridCol w="2923400">
                  <a:extLst>
                    <a:ext uri="{9D8B030D-6E8A-4147-A177-3AD203B41FA5}">
                      <a16:colId xmlns:a16="http://schemas.microsoft.com/office/drawing/2014/main" val="20002"/>
                    </a:ext>
                  </a:extLst>
                </a:gridCol>
              </a:tblGrid>
              <a:tr h="442775">
                <a:tc rowSpan="2">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6.密碼強度驗證</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6.1密碼複雜度</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12字元</a:t>
                      </a:r>
                      <a:endParaRPr sz="2000">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27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6.2弱密碼驗證</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無異常</a:t>
                      </a:r>
                      <a:endParaRPr sz="2000">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1" name="Google Shape;841;p9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97</a:t>
            </a:fld>
            <a:endParaRPr>
              <a:solidFill>
                <a:srgbClr val="000000"/>
              </a:solidFill>
            </a:endParaRPr>
          </a:p>
        </p:txBody>
      </p:sp>
      <p:sp>
        <p:nvSpPr>
          <p:cNvPr id="839" name="Google Shape;839;p97"/>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登入失敗鎖定</a:t>
            </a:r>
            <a:endParaRPr dirty="0">
              <a:latin typeface="標楷體" panose="03000509000000000000" pitchFamily="65" charset="-120"/>
              <a:ea typeface="標楷體" panose="03000509000000000000" pitchFamily="65" charset="-120"/>
            </a:endParaRPr>
          </a:p>
        </p:txBody>
      </p:sp>
      <p:sp>
        <p:nvSpPr>
          <p:cNvPr id="842" name="Google Shape;842;p97"/>
          <p:cNvSpPr txBox="1"/>
          <p:nvPr/>
        </p:nvSpPr>
        <p:spPr>
          <a:xfrm>
            <a:off x="-3880" y="1011554"/>
            <a:ext cx="9212695" cy="1484586"/>
          </a:xfrm>
          <a:prstGeom prst="rect">
            <a:avLst/>
          </a:prstGeom>
          <a:noFill/>
          <a:ln>
            <a:noFill/>
          </a:ln>
        </p:spPr>
        <p:txBody>
          <a:bodyPr spcFirstLastPara="1" wrap="square" lIns="91425" tIns="45700" rIns="91425" bIns="45700" anchor="t" anchorCtr="0">
            <a:norm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方法一：控制台→系統管理工具→本機安全性原則</a:t>
            </a:r>
            <a:endParaRPr sz="3000">
              <a:solidFill>
                <a:schemeClr val="dk1"/>
              </a:solidFill>
              <a:latin typeface="DFKai-SB"/>
              <a:ea typeface="DFKai-SB"/>
              <a:cs typeface="DFKai-SB"/>
              <a:sym typeface="DFKai-SB"/>
            </a:endParaRPr>
          </a:p>
          <a:p>
            <a:pPr marL="228600" marR="0" lvl="0" indent="-238125" algn="l" rtl="0">
              <a:lnSpc>
                <a:spcPct val="120000"/>
              </a:lnSpc>
              <a:spcBef>
                <a:spcPts val="100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方法二：輸入指令→secpol.msc</a:t>
            </a:r>
            <a:endParaRPr sz="3000">
              <a:solidFill>
                <a:schemeClr val="dk1"/>
              </a:solidFill>
              <a:latin typeface="DFKai-SB"/>
              <a:ea typeface="DFKai-SB"/>
              <a:cs typeface="DFKai-SB"/>
              <a:sym typeface="DFKai-SB"/>
            </a:endParaRPr>
          </a:p>
        </p:txBody>
      </p:sp>
      <p:pic>
        <p:nvPicPr>
          <p:cNvPr id="843" name="Google Shape;843;p97"/>
          <p:cNvPicPr preferRelativeResize="0"/>
          <p:nvPr/>
        </p:nvPicPr>
        <p:blipFill rotWithShape="1">
          <a:blip r:embed="rId3">
            <a:alphaModFix/>
          </a:blip>
          <a:srcRect b="45079"/>
          <a:stretch/>
        </p:blipFill>
        <p:spPr>
          <a:xfrm>
            <a:off x="-3880" y="2337535"/>
            <a:ext cx="7620000" cy="2992261"/>
          </a:xfrm>
          <a:prstGeom prst="rect">
            <a:avLst/>
          </a:prstGeom>
          <a:noFill/>
          <a:ln>
            <a:noFill/>
          </a:ln>
        </p:spPr>
      </p:pic>
      <p:sp>
        <p:nvSpPr>
          <p:cNvPr id="844" name="Google Shape;844;p97"/>
          <p:cNvSpPr/>
          <p:nvPr/>
        </p:nvSpPr>
        <p:spPr>
          <a:xfrm>
            <a:off x="7616120" y="2958203"/>
            <a:ext cx="1527880" cy="175092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165" y="59546"/>
                </a:moveTo>
                <a:lnTo>
                  <a:pt x="-39967" y="63942"/>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rgbClr val="FFFF00"/>
                </a:solidFill>
                <a:latin typeface="DFKai-SB"/>
                <a:ea typeface="DFKai-SB"/>
                <a:cs typeface="DFKai-SB"/>
                <a:sym typeface="DFKai-SB"/>
              </a:rPr>
              <a:t>設定登入失敗超過3次，帳戶鎖定30分鐘</a:t>
            </a:r>
            <a:endParaRPr sz="2200">
              <a:solidFill>
                <a:srgbClr val="FFFF00"/>
              </a:solidFill>
              <a:latin typeface="DFKai-SB"/>
              <a:ea typeface="DFKai-SB"/>
              <a:cs typeface="DFKai-SB"/>
              <a:sym typeface="DFKai-SB"/>
            </a:endParaRPr>
          </a:p>
        </p:txBody>
      </p:sp>
      <p:sp>
        <p:nvSpPr>
          <p:cNvPr id="845" name="Google Shape;845;p97"/>
          <p:cNvSpPr/>
          <p:nvPr/>
        </p:nvSpPr>
        <p:spPr>
          <a:xfrm>
            <a:off x="2454938" y="3289343"/>
            <a:ext cx="4949370" cy="653143"/>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00"/>
              </a:solidFill>
              <a:latin typeface="Times New Roman"/>
              <a:ea typeface="Times New Roman"/>
              <a:cs typeface="Times New Roman"/>
              <a:sym typeface="Times New Roman"/>
            </a:endParaRPr>
          </a:p>
        </p:txBody>
      </p:sp>
      <p:graphicFrame>
        <p:nvGraphicFramePr>
          <p:cNvPr id="846" name="Google Shape;846;p97"/>
          <p:cNvGraphicFramePr/>
          <p:nvPr/>
        </p:nvGraphicFramePr>
        <p:xfrm>
          <a:off x="395536" y="5589240"/>
          <a:ext cx="7877150" cy="903350"/>
        </p:xfrm>
        <a:graphic>
          <a:graphicData uri="http://schemas.openxmlformats.org/drawingml/2006/table">
            <a:tbl>
              <a:tblPr>
                <a:noFill/>
                <a:tableStyleId>{712D227A-0F2D-4634-850D-8BA72F5EAAA2}</a:tableStyleId>
              </a:tblPr>
              <a:tblGrid>
                <a:gridCol w="2279650">
                  <a:extLst>
                    <a:ext uri="{9D8B030D-6E8A-4147-A177-3AD203B41FA5}">
                      <a16:colId xmlns:a16="http://schemas.microsoft.com/office/drawing/2014/main" val="20000"/>
                    </a:ext>
                  </a:extLst>
                </a:gridCol>
                <a:gridCol w="2798750">
                  <a:extLst>
                    <a:ext uri="{9D8B030D-6E8A-4147-A177-3AD203B41FA5}">
                      <a16:colId xmlns:a16="http://schemas.microsoft.com/office/drawing/2014/main" val="20001"/>
                    </a:ext>
                  </a:extLst>
                </a:gridCol>
                <a:gridCol w="2798750">
                  <a:extLst>
                    <a:ext uri="{9D8B030D-6E8A-4147-A177-3AD203B41FA5}">
                      <a16:colId xmlns:a16="http://schemas.microsoft.com/office/drawing/2014/main" val="20002"/>
                    </a:ext>
                  </a:extLst>
                </a:gridCol>
              </a:tblGrid>
              <a:tr h="451675">
                <a:tc rowSpan="2">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8.</a:t>
                      </a:r>
                      <a:r>
                        <a:rPr lang="zh-TW" sz="2000">
                          <a:solidFill>
                            <a:schemeClr val="dk1"/>
                          </a:solidFill>
                          <a:latin typeface="Calibri"/>
                          <a:ea typeface="Calibri"/>
                          <a:cs typeface="Calibri"/>
                          <a:sym typeface="Calibri"/>
                        </a:rPr>
                        <a:t>登入失敗鎖定規則</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8.1</a:t>
                      </a:r>
                      <a:r>
                        <a:rPr lang="zh-TW" sz="2000">
                          <a:solidFill>
                            <a:schemeClr val="dk1"/>
                          </a:solidFill>
                          <a:latin typeface="Calibri"/>
                          <a:ea typeface="Calibri"/>
                          <a:cs typeface="Calibri"/>
                          <a:sym typeface="Calibri"/>
                        </a:rPr>
                        <a:t>鎖定次數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3</a:t>
                      </a:r>
                      <a:endParaRPr sz="2000">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1675">
                <a:tc vMerge="1">
                  <a:txBody>
                    <a:bodyPr/>
                    <a:lstStyle/>
                    <a:p>
                      <a:endParaRPr lang="zh-TW"/>
                    </a:p>
                  </a:txBody>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8.2</a:t>
                      </a:r>
                      <a:r>
                        <a:rPr lang="zh-TW" sz="2000">
                          <a:solidFill>
                            <a:schemeClr val="dk1"/>
                          </a:solidFill>
                          <a:latin typeface="Calibri"/>
                          <a:ea typeface="Calibri"/>
                          <a:cs typeface="Calibri"/>
                          <a:sym typeface="Calibri"/>
                        </a:rPr>
                        <a:t>鎖定時間</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30分</a:t>
                      </a:r>
                      <a:endParaRPr sz="2000">
                        <a:solidFill>
                          <a:schemeClr val="dk1"/>
                        </a:solidFill>
                        <a:latin typeface="DFKai-SB"/>
                        <a:ea typeface="DFKai-SB"/>
                        <a:cs typeface="DFKai-SB"/>
                        <a:sym typeface="DFKai-SB"/>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4" name="Google Shape;854;p9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98</a:t>
            </a:fld>
            <a:endParaRPr>
              <a:solidFill>
                <a:srgbClr val="000000"/>
              </a:solidFill>
            </a:endParaRPr>
          </a:p>
        </p:txBody>
      </p:sp>
      <p:sp>
        <p:nvSpPr>
          <p:cNvPr id="852" name="Google Shape;852;p98"/>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dirty="0">
                <a:latin typeface="標楷體" panose="03000509000000000000" pitchFamily="65" charset="-120"/>
                <a:ea typeface="標楷體" panose="03000509000000000000" pitchFamily="65" charset="-120"/>
              </a:rPr>
              <a:t>檢查異常執行程序</a:t>
            </a:r>
            <a:endParaRPr dirty="0">
              <a:latin typeface="標楷體" panose="03000509000000000000" pitchFamily="65" charset="-120"/>
              <a:ea typeface="標楷體" panose="03000509000000000000" pitchFamily="65" charset="-120"/>
            </a:endParaRPr>
          </a:p>
        </p:txBody>
      </p:sp>
      <p:sp>
        <p:nvSpPr>
          <p:cNvPr id="855" name="Google Shape;855;p98"/>
          <p:cNvSpPr txBox="1"/>
          <p:nvPr/>
        </p:nvSpPr>
        <p:spPr>
          <a:xfrm>
            <a:off x="179512" y="980728"/>
            <a:ext cx="9212695" cy="1484586"/>
          </a:xfrm>
          <a:prstGeom prst="rect">
            <a:avLst/>
          </a:prstGeom>
          <a:noFill/>
          <a:ln>
            <a:noFill/>
          </a:ln>
        </p:spPr>
        <p:txBody>
          <a:bodyPr spcFirstLastPara="1" wrap="square" lIns="91425" tIns="45700" rIns="91425" bIns="45700" anchor="t" anchorCtr="0">
            <a:norm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dirty="0">
                <a:solidFill>
                  <a:schemeClr val="dk1"/>
                </a:solidFill>
                <a:latin typeface="DFKai-SB"/>
                <a:ea typeface="DFKai-SB"/>
                <a:cs typeface="DFKai-SB"/>
                <a:sym typeface="DFKai-SB"/>
              </a:rPr>
              <a:t>方法一：控制台→系統管理工具→工作排程器</a:t>
            </a:r>
            <a:endParaRPr sz="3000" dirty="0">
              <a:solidFill>
                <a:schemeClr val="dk1"/>
              </a:solidFill>
              <a:latin typeface="DFKai-SB"/>
              <a:ea typeface="DFKai-SB"/>
              <a:cs typeface="DFKai-SB"/>
              <a:sym typeface="DFKai-SB"/>
            </a:endParaRPr>
          </a:p>
          <a:p>
            <a:pPr marL="228600" marR="0" lvl="0" indent="-238125" algn="l" rtl="0">
              <a:lnSpc>
                <a:spcPct val="120000"/>
              </a:lnSpc>
              <a:spcBef>
                <a:spcPts val="1000"/>
              </a:spcBef>
              <a:spcAft>
                <a:spcPts val="0"/>
              </a:spcAft>
              <a:buClr>
                <a:schemeClr val="dk1"/>
              </a:buClr>
              <a:buSzPts val="3750"/>
              <a:buFont typeface="Arial"/>
              <a:buChar char="•"/>
            </a:pPr>
            <a:r>
              <a:rPr lang="zh-TW" sz="3000" dirty="0">
                <a:solidFill>
                  <a:schemeClr val="dk1"/>
                </a:solidFill>
                <a:latin typeface="DFKai-SB"/>
                <a:ea typeface="DFKai-SB"/>
                <a:cs typeface="DFKai-SB"/>
                <a:sym typeface="DFKai-SB"/>
              </a:rPr>
              <a:t>方法二：輸入指令→compmgmt.msc</a:t>
            </a:r>
            <a:endParaRPr sz="3000" dirty="0">
              <a:solidFill>
                <a:schemeClr val="dk1"/>
              </a:solidFill>
              <a:latin typeface="DFKai-SB"/>
              <a:ea typeface="DFKai-SB"/>
              <a:cs typeface="DFKai-SB"/>
              <a:sym typeface="DFKai-SB"/>
            </a:endParaRPr>
          </a:p>
        </p:txBody>
      </p:sp>
      <p:pic>
        <p:nvPicPr>
          <p:cNvPr id="856" name="Google Shape;856;p98"/>
          <p:cNvPicPr preferRelativeResize="0"/>
          <p:nvPr/>
        </p:nvPicPr>
        <p:blipFill rotWithShape="1">
          <a:blip r:embed="rId3">
            <a:alphaModFix/>
          </a:blip>
          <a:srcRect/>
          <a:stretch/>
        </p:blipFill>
        <p:spPr>
          <a:xfrm>
            <a:off x="179513" y="2538788"/>
            <a:ext cx="8492319" cy="3192785"/>
          </a:xfrm>
          <a:prstGeom prst="rect">
            <a:avLst/>
          </a:prstGeom>
          <a:noFill/>
          <a:ln>
            <a:noFill/>
          </a:ln>
        </p:spPr>
      </p:pic>
      <p:graphicFrame>
        <p:nvGraphicFramePr>
          <p:cNvPr id="857" name="Google Shape;857;p98"/>
          <p:cNvGraphicFramePr/>
          <p:nvPr/>
        </p:nvGraphicFramePr>
        <p:xfrm>
          <a:off x="179513" y="5937781"/>
          <a:ext cx="8492325" cy="491850"/>
        </p:xfrm>
        <a:graphic>
          <a:graphicData uri="http://schemas.openxmlformats.org/drawingml/2006/table">
            <a:tbl>
              <a:tblPr>
                <a:noFill/>
                <a:tableStyleId>{712D227A-0F2D-4634-850D-8BA72F5EAAA2}</a:tableStyleId>
              </a:tblPr>
              <a:tblGrid>
                <a:gridCol w="1924275">
                  <a:extLst>
                    <a:ext uri="{9D8B030D-6E8A-4147-A177-3AD203B41FA5}">
                      <a16:colId xmlns:a16="http://schemas.microsoft.com/office/drawing/2014/main" val="20000"/>
                    </a:ext>
                  </a:extLst>
                </a:gridCol>
                <a:gridCol w="2948350">
                  <a:extLst>
                    <a:ext uri="{9D8B030D-6E8A-4147-A177-3AD203B41FA5}">
                      <a16:colId xmlns:a16="http://schemas.microsoft.com/office/drawing/2014/main" val="20001"/>
                    </a:ext>
                  </a:extLst>
                </a:gridCol>
                <a:gridCol w="3619700">
                  <a:extLst>
                    <a:ext uri="{9D8B030D-6E8A-4147-A177-3AD203B41FA5}">
                      <a16:colId xmlns:a16="http://schemas.microsoft.com/office/drawing/2014/main" val="20002"/>
                    </a:ext>
                  </a:extLst>
                </a:gridCol>
              </a:tblGrid>
              <a:tr h="491850">
                <a:tc>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1.</a:t>
                      </a:r>
                      <a:r>
                        <a:rPr lang="zh-TW" sz="2000">
                          <a:solidFill>
                            <a:schemeClr val="dk1"/>
                          </a:solidFill>
                          <a:latin typeface="Calibri"/>
                          <a:ea typeface="Calibri"/>
                          <a:cs typeface="Calibri"/>
                          <a:sym typeface="Calibri"/>
                        </a:rPr>
                        <a:t>排程檢查</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1.</a:t>
                      </a:r>
                      <a:r>
                        <a:rPr lang="zh-TW" sz="2000">
                          <a:solidFill>
                            <a:schemeClr val="dk1"/>
                          </a:solidFill>
                          <a:latin typeface="Calibri"/>
                          <a:ea typeface="Calibri"/>
                          <a:cs typeface="Calibri"/>
                          <a:sym typeface="Calibri"/>
                        </a:rPr>
                        <a:t>是否存在異常排程</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rgbClr val="FFFF00"/>
                          </a:solidFill>
                          <a:latin typeface="DFKai-SB"/>
                          <a:ea typeface="DFKai-SB"/>
                          <a:cs typeface="DFKai-SB"/>
                          <a:sym typeface="DFKai-SB"/>
                        </a:rPr>
                        <a:t> </a:t>
                      </a:r>
                      <a:endParaRPr sz="2000">
                        <a:solidFill>
                          <a:srgbClr val="FFFF00"/>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4" name="Google Shape;864;p9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tLang="zh-TW">
                <a:solidFill>
                  <a:srgbClr val="000000"/>
                </a:solidFill>
              </a:rPr>
              <a:t>99</a:t>
            </a:fld>
            <a:endParaRPr>
              <a:solidFill>
                <a:srgbClr val="000000"/>
              </a:solidFill>
            </a:endParaRPr>
          </a:p>
        </p:txBody>
      </p:sp>
      <p:sp>
        <p:nvSpPr>
          <p:cNvPr id="862" name="Google Shape;862;p99"/>
          <p:cNvSpPr txBox="1">
            <a:spLocks noGrp="1"/>
          </p:cNvSpPr>
          <p:nvPr>
            <p:ph type="title" idx="4294967295"/>
          </p:nvPr>
        </p:nvSpPr>
        <p:spPr>
          <a:xfrm>
            <a:off x="0" y="-26988"/>
            <a:ext cx="82296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排程檢查</a:t>
            </a:r>
            <a:endParaRPr/>
          </a:p>
        </p:txBody>
      </p:sp>
      <p:sp>
        <p:nvSpPr>
          <p:cNvPr id="865" name="Google Shape;865;p99"/>
          <p:cNvSpPr txBox="1"/>
          <p:nvPr/>
        </p:nvSpPr>
        <p:spPr>
          <a:xfrm>
            <a:off x="323528" y="1163535"/>
            <a:ext cx="9212695" cy="1484586"/>
          </a:xfrm>
          <a:prstGeom prst="rect">
            <a:avLst/>
          </a:prstGeom>
          <a:noFill/>
          <a:ln>
            <a:noFill/>
          </a:ln>
        </p:spPr>
        <p:txBody>
          <a:bodyPr spcFirstLastPara="1" wrap="square" lIns="91425" tIns="45700" rIns="91425" bIns="45700" anchor="t" anchorCtr="0">
            <a:normAutofit/>
          </a:bodyPr>
          <a:lstStyle/>
          <a:p>
            <a:pPr marL="228600" marR="0" lvl="0" indent="-238125" algn="l" rtl="0">
              <a:lnSpc>
                <a:spcPct val="120000"/>
              </a:lnSpc>
              <a:spcBef>
                <a:spcPts val="0"/>
              </a:spcBef>
              <a:spcAft>
                <a:spcPts val="0"/>
              </a:spcAft>
              <a:buClr>
                <a:schemeClr val="dk1"/>
              </a:buClr>
              <a:buSzPts val="3750"/>
              <a:buFont typeface="Arial"/>
              <a:buChar char="•"/>
            </a:pPr>
            <a:r>
              <a:rPr lang="zh-TW" sz="3000">
                <a:solidFill>
                  <a:schemeClr val="dk1"/>
                </a:solidFill>
                <a:latin typeface="DFKai-SB"/>
                <a:ea typeface="DFKai-SB"/>
                <a:cs typeface="DFKai-SB"/>
                <a:sym typeface="DFKai-SB"/>
              </a:rPr>
              <a:t>方法三：使用指令</a:t>
            </a:r>
            <a:endParaRPr sz="3000">
              <a:solidFill>
                <a:schemeClr val="dk1"/>
              </a:solidFill>
              <a:latin typeface="DFKai-SB"/>
              <a:ea typeface="DFKai-SB"/>
              <a:cs typeface="DFKai-SB"/>
              <a:sym typeface="DFKai-SB"/>
            </a:endParaRPr>
          </a:p>
        </p:txBody>
      </p:sp>
      <p:grpSp>
        <p:nvGrpSpPr>
          <p:cNvPr id="866" name="Google Shape;866;p99"/>
          <p:cNvGrpSpPr/>
          <p:nvPr/>
        </p:nvGrpSpPr>
        <p:grpSpPr>
          <a:xfrm>
            <a:off x="611560" y="2348880"/>
            <a:ext cx="8290890" cy="2117014"/>
            <a:chOff x="1969742" y="2227190"/>
            <a:chExt cx="9999324" cy="1950672"/>
          </a:xfrm>
        </p:grpSpPr>
        <p:pic>
          <p:nvPicPr>
            <p:cNvPr id="867" name="Google Shape;867;p99"/>
            <p:cNvPicPr preferRelativeResize="0"/>
            <p:nvPr/>
          </p:nvPicPr>
          <p:blipFill rotWithShape="1">
            <a:blip r:embed="rId3">
              <a:alphaModFix/>
            </a:blip>
            <a:srcRect l="20474" t="34375" r="30088" b="43858"/>
            <a:stretch/>
          </p:blipFill>
          <p:spPr>
            <a:xfrm>
              <a:off x="1969742" y="2227190"/>
              <a:ext cx="7879944" cy="1950672"/>
            </a:xfrm>
            <a:prstGeom prst="rect">
              <a:avLst/>
            </a:prstGeom>
            <a:noFill/>
            <a:ln>
              <a:noFill/>
            </a:ln>
          </p:spPr>
        </p:pic>
        <p:sp>
          <p:nvSpPr>
            <p:cNvPr id="868" name="Google Shape;868;p99"/>
            <p:cNvSpPr/>
            <p:nvPr/>
          </p:nvSpPr>
          <p:spPr>
            <a:xfrm>
              <a:off x="10125752" y="2506235"/>
              <a:ext cx="1843314"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220" y="62302"/>
                  </a:moveTo>
                  <a:lnTo>
                    <a:pt x="-385200" y="146087"/>
                  </a:lnTo>
                </a:path>
              </a:pathLst>
            </a:cu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TW" sz="2200">
                  <a:solidFill>
                    <a:schemeClr val="lt1"/>
                  </a:solidFill>
                  <a:latin typeface="DFKai-SB"/>
                  <a:ea typeface="DFKai-SB"/>
                  <a:cs typeface="DFKai-SB"/>
                  <a:sym typeface="DFKai-SB"/>
                </a:rPr>
                <a:t>輸入指令</a:t>
              </a:r>
              <a:endParaRPr/>
            </a:p>
          </p:txBody>
        </p:sp>
        <p:sp>
          <p:nvSpPr>
            <p:cNvPr id="869" name="Google Shape;869;p99"/>
            <p:cNvSpPr/>
            <p:nvPr/>
          </p:nvSpPr>
          <p:spPr>
            <a:xfrm>
              <a:off x="1969742" y="3080021"/>
              <a:ext cx="2614820" cy="30539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aphicFrame>
        <p:nvGraphicFramePr>
          <p:cNvPr id="870" name="Google Shape;870;p99"/>
          <p:cNvGraphicFramePr/>
          <p:nvPr/>
        </p:nvGraphicFramePr>
        <p:xfrm>
          <a:off x="434499" y="5407143"/>
          <a:ext cx="8492325" cy="491850"/>
        </p:xfrm>
        <a:graphic>
          <a:graphicData uri="http://schemas.openxmlformats.org/drawingml/2006/table">
            <a:tbl>
              <a:tblPr>
                <a:noFill/>
                <a:tableStyleId>{712D227A-0F2D-4634-850D-8BA72F5EAAA2}</a:tableStyleId>
              </a:tblPr>
              <a:tblGrid>
                <a:gridCol w="1924275">
                  <a:extLst>
                    <a:ext uri="{9D8B030D-6E8A-4147-A177-3AD203B41FA5}">
                      <a16:colId xmlns:a16="http://schemas.microsoft.com/office/drawing/2014/main" val="20000"/>
                    </a:ext>
                  </a:extLst>
                </a:gridCol>
                <a:gridCol w="2948350">
                  <a:extLst>
                    <a:ext uri="{9D8B030D-6E8A-4147-A177-3AD203B41FA5}">
                      <a16:colId xmlns:a16="http://schemas.microsoft.com/office/drawing/2014/main" val="20001"/>
                    </a:ext>
                  </a:extLst>
                </a:gridCol>
                <a:gridCol w="3619700">
                  <a:extLst>
                    <a:ext uri="{9D8B030D-6E8A-4147-A177-3AD203B41FA5}">
                      <a16:colId xmlns:a16="http://schemas.microsoft.com/office/drawing/2014/main" val="20002"/>
                    </a:ext>
                  </a:extLst>
                </a:gridCol>
              </a:tblGrid>
              <a:tr h="491850">
                <a:tc>
                  <a:txBody>
                    <a:bodyPr/>
                    <a:lstStyle/>
                    <a:p>
                      <a:pPr marL="177800" marR="0" lvl="0" indent="-177800" algn="just" rtl="0">
                        <a:lnSpc>
                          <a:spcPct val="100000"/>
                        </a:lnSpc>
                        <a:spcBef>
                          <a:spcPts val="0"/>
                        </a:spcBef>
                        <a:spcAft>
                          <a:spcPts val="0"/>
                        </a:spcAft>
                        <a:buNone/>
                      </a:pPr>
                      <a:r>
                        <a:rPr lang="zh-TW" sz="2000">
                          <a:solidFill>
                            <a:schemeClr val="dk1"/>
                          </a:solidFill>
                          <a:latin typeface="DFKai-SB"/>
                          <a:ea typeface="DFKai-SB"/>
                          <a:cs typeface="DFKai-SB"/>
                          <a:sym typeface="DFKai-SB"/>
                        </a:rPr>
                        <a:t>1.</a:t>
                      </a:r>
                      <a:r>
                        <a:rPr lang="zh-TW" sz="2000">
                          <a:solidFill>
                            <a:schemeClr val="dk1"/>
                          </a:solidFill>
                          <a:latin typeface="Calibri"/>
                          <a:ea typeface="Calibri"/>
                          <a:cs typeface="Calibri"/>
                          <a:sym typeface="Calibri"/>
                        </a:rPr>
                        <a:t>排程檢查</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66700" marR="0" lvl="0" indent="-266700" algn="l" rtl="0">
                        <a:lnSpc>
                          <a:spcPct val="120000"/>
                        </a:lnSpc>
                        <a:spcBef>
                          <a:spcPts val="0"/>
                        </a:spcBef>
                        <a:spcAft>
                          <a:spcPts val="0"/>
                        </a:spcAft>
                        <a:buNone/>
                      </a:pPr>
                      <a:r>
                        <a:rPr lang="zh-TW" sz="2000">
                          <a:solidFill>
                            <a:schemeClr val="dk1"/>
                          </a:solidFill>
                          <a:latin typeface="DFKai-SB"/>
                          <a:ea typeface="DFKai-SB"/>
                          <a:cs typeface="DFKai-SB"/>
                          <a:sym typeface="DFKai-SB"/>
                        </a:rPr>
                        <a:t>1.</a:t>
                      </a:r>
                      <a:r>
                        <a:rPr lang="zh-TW" sz="2000">
                          <a:solidFill>
                            <a:schemeClr val="dk1"/>
                          </a:solidFill>
                          <a:latin typeface="Calibri"/>
                          <a:ea typeface="Calibri"/>
                          <a:cs typeface="Calibri"/>
                          <a:sym typeface="Calibri"/>
                        </a:rPr>
                        <a:t>是否存在異常排程</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zh-TW" sz="2000">
                          <a:solidFill>
                            <a:schemeClr val="dk1"/>
                          </a:solidFill>
                          <a:latin typeface="DFKai-SB"/>
                          <a:ea typeface="DFKai-SB"/>
                          <a:cs typeface="DFKai-SB"/>
                          <a:sym typeface="DFKai-SB"/>
                        </a:rPr>
                        <a:t> </a:t>
                      </a:r>
                      <a:r>
                        <a:rPr lang="zh-TW" sz="2000">
                          <a:solidFill>
                            <a:schemeClr val="dk1"/>
                          </a:solidFill>
                          <a:latin typeface="Calibri"/>
                          <a:ea typeface="Calibri"/>
                          <a:cs typeface="Calibri"/>
                          <a:sym typeface="Calibri"/>
                        </a:rPr>
                        <a:t>無異常</a:t>
                      </a:r>
                      <a:endParaRPr sz="200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1_預設簡報設計">
  <a:themeElements>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349</TotalTime>
  <Words>4895</Words>
  <Application>Microsoft Office PowerPoint</Application>
  <PresentationFormat>如螢幕大小 (4:3)</PresentationFormat>
  <Paragraphs>695</Paragraphs>
  <Slides>113</Slides>
  <Notes>113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113</vt:i4>
      </vt:variant>
    </vt:vector>
  </HeadingPairs>
  <TitlesOfParts>
    <vt:vector size="120" baseType="lpstr">
      <vt:lpstr>Noto Sans Symbols</vt:lpstr>
      <vt:lpstr>標楷體</vt:lpstr>
      <vt:lpstr>標楷體</vt:lpstr>
      <vt:lpstr>Arial</vt:lpstr>
      <vt:lpstr>Calibri</vt:lpstr>
      <vt:lpstr>Times New Roman</vt:lpstr>
      <vt:lpstr>1_預設簡報設計</vt:lpstr>
      <vt:lpstr>資安健檢介紹</vt:lpstr>
      <vt:lpstr>課程大綱</vt:lpstr>
      <vt:lpstr>PowerPoint 簡報</vt:lpstr>
      <vt:lpstr>PowerPoint 簡報</vt:lpstr>
      <vt:lpstr>PowerPoint 簡報</vt:lpstr>
      <vt:lpstr>PowerPoint 簡報</vt:lpstr>
      <vt:lpstr>PowerPoint 簡報</vt:lpstr>
      <vt:lpstr>PowerPoint 簡報</vt:lpstr>
      <vt:lpstr>識別威脅</vt:lpstr>
      <vt:lpstr>PowerPoint 簡報</vt:lpstr>
      <vt:lpstr>PowerPoint 簡報</vt:lpstr>
      <vt:lpstr>資料外洩調查</vt:lpstr>
      <vt:lpstr>路卡交換原理</vt:lpstr>
      <vt:lpstr>定義網路鑑識</vt:lpstr>
      <vt:lpstr>PowerPoint 簡報</vt:lpstr>
      <vt:lpstr>電腦鑑識與網路鑑識差異</vt:lpstr>
      <vt:lpstr>網路安全目標</vt:lpstr>
      <vt:lpstr>網路如何被利用</vt:lpstr>
      <vt:lpstr>數位足跡</vt:lpstr>
      <vt:lpstr>數位證據</vt:lpstr>
      <vt:lpstr>數位證據</vt:lpstr>
      <vt:lpstr>PowerPoint 簡報</vt:lpstr>
      <vt:lpstr>PowerPoint 簡報</vt:lpstr>
      <vt:lpstr>PowerPoint 簡報</vt:lpstr>
      <vt:lpstr>PowerPoint 簡報</vt:lpstr>
      <vt:lpstr>數位證據的特性</vt:lpstr>
      <vt:lpstr>PowerPoint 簡報</vt:lpstr>
      <vt:lpstr>PowerPoint 簡報</vt:lpstr>
      <vt:lpstr>PowerPoint 簡報</vt:lpstr>
      <vt:lpstr>PowerPoint 簡報</vt:lpstr>
      <vt:lpstr>PowerPoint 簡報</vt:lpstr>
      <vt:lpstr>數位證據的處理程序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數位證據類型</vt:lpstr>
      <vt:lpstr>PowerPoint 簡報</vt:lpstr>
      <vt:lpstr>PowerPoint 簡報</vt:lpstr>
      <vt:lpstr>PowerPoint 簡報</vt:lpstr>
      <vt:lpstr>PowerPoint 簡報</vt:lpstr>
      <vt:lpstr>PowerPoint 簡報</vt:lpstr>
      <vt:lpstr>那些屬於數位證據</vt:lpstr>
      <vt:lpstr>那些屬於數位證據(續)</vt:lpstr>
      <vt:lpstr>企業內部監控的合法性</vt:lpstr>
      <vt:lpstr>PowerPoint 簡報</vt:lpstr>
      <vt:lpstr>PowerPoint 簡報</vt:lpstr>
      <vt:lpstr>記憶體鑑識</vt:lpstr>
      <vt:lpstr>PowerPoint 簡報</vt:lpstr>
      <vt:lpstr>數位鑑識儲存資料分析流程</vt:lpstr>
      <vt:lpstr>數位證據的鑑識工作注意事項</vt:lpstr>
      <vt:lpstr>PowerPoint 簡報</vt:lpstr>
      <vt:lpstr>PowerPoint 簡報</vt:lpstr>
      <vt:lpstr>PowerPoint 簡報</vt:lpstr>
      <vt:lpstr>映像檔(Image File)</vt:lpstr>
      <vt:lpstr>數位證據處理問題</vt:lpstr>
      <vt:lpstr>PowerPoint 簡報</vt:lpstr>
      <vt:lpstr>PowerPoint 簡報</vt:lpstr>
      <vt:lpstr>PowerPoint 簡報</vt:lpstr>
      <vt:lpstr>數位證據所在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機房健檢</vt:lpstr>
      <vt:lpstr>機房健檢環境檢測</vt:lpstr>
      <vt:lpstr>電腦基本資料</vt:lpstr>
      <vt:lpstr>PowerPoint 簡報</vt:lpstr>
      <vt:lpstr>PowerPoint 簡報</vt:lpstr>
      <vt:lpstr>PowerPoint 簡報</vt:lpstr>
      <vt:lpstr>檢查異常登入行為</vt:lpstr>
      <vt:lpstr>PowerPoint 簡報</vt:lpstr>
      <vt:lpstr>帳號分析</vt:lpstr>
      <vt:lpstr>Guest使用情形</vt:lpstr>
      <vt:lpstr>PowerPoint 簡報</vt:lpstr>
      <vt:lpstr>管理者群組</vt:lpstr>
      <vt:lpstr>PowerPoint 簡報</vt:lpstr>
      <vt:lpstr>記錄檔啟用</vt:lpstr>
      <vt:lpstr>PowerPoint 簡報</vt:lpstr>
      <vt:lpstr>異常紀錄</vt:lpstr>
      <vt:lpstr>PowerPoint 簡報</vt:lpstr>
      <vt:lpstr>密碼強度確認</vt:lpstr>
      <vt:lpstr>登入失敗鎖定</vt:lpstr>
      <vt:lpstr>檢查異常執行程序</vt:lpstr>
      <vt:lpstr>排程檢查</vt:lpstr>
      <vt:lpstr>註冊機碼檢查</vt:lpstr>
      <vt:lpstr>PowerPoint 簡報</vt:lpstr>
      <vt:lpstr>USB記錄查看</vt:lpstr>
      <vt:lpstr>PowerPoint 簡報</vt:lpstr>
      <vt:lpstr>檢查執行中程序</vt:lpstr>
      <vt:lpstr>檢查執行中服務</vt:lpstr>
      <vt:lpstr>PowerPoint 簡報</vt:lpstr>
      <vt:lpstr>檢查異常網路連線</vt:lpstr>
      <vt:lpstr>檢查異常網路連線</vt:lpstr>
      <vt:lpstr>常用通訊埠</vt:lpstr>
      <vt:lpstr>檢查網路卡</vt:lpstr>
      <vt:lpstr>PowerPoint 簡報</vt:lpstr>
      <vt:lpstr>檢查打包檔</vt:lpstr>
      <vt:lpstr>檢查暫存資料夾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資安健檢介紹</dc:title>
  <dc:creator>網路防護中隊- 一分隊資安官</dc:creator>
  <cp:lastModifiedBy>林堉文</cp:lastModifiedBy>
  <cp:revision>30</cp:revision>
  <cp:lastPrinted>2022-08-16T06:53:11Z</cp:lastPrinted>
  <dcterms:created xsi:type="dcterms:W3CDTF">2014-05-08T07:47:08Z</dcterms:created>
  <dcterms:modified xsi:type="dcterms:W3CDTF">2022-08-23T01:43:52Z</dcterms:modified>
</cp:coreProperties>
</file>